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48"/>
  </p:notesMasterIdLst>
  <p:handoutMasterIdLst>
    <p:handoutMasterId r:id="rId49"/>
  </p:handoutMasterIdLst>
  <p:sldIdLst>
    <p:sldId id="974" r:id="rId2"/>
    <p:sldId id="857" r:id="rId3"/>
    <p:sldId id="976" r:id="rId4"/>
    <p:sldId id="1019" r:id="rId5"/>
    <p:sldId id="1025" r:id="rId6"/>
    <p:sldId id="1026" r:id="rId7"/>
    <p:sldId id="1021" r:id="rId8"/>
    <p:sldId id="1027" r:id="rId9"/>
    <p:sldId id="1023" r:id="rId10"/>
    <p:sldId id="1028" r:id="rId11"/>
    <p:sldId id="1030" r:id="rId12"/>
    <p:sldId id="1034" r:id="rId13"/>
    <p:sldId id="1035" r:id="rId14"/>
    <p:sldId id="1029" r:id="rId15"/>
    <p:sldId id="1018" r:id="rId16"/>
    <p:sldId id="1031" r:id="rId17"/>
    <p:sldId id="1037" r:id="rId18"/>
    <p:sldId id="1039" r:id="rId19"/>
    <p:sldId id="1038" r:id="rId20"/>
    <p:sldId id="999" r:id="rId21"/>
    <p:sldId id="1040" r:id="rId22"/>
    <p:sldId id="1041" r:id="rId23"/>
    <p:sldId id="1042" r:id="rId24"/>
    <p:sldId id="1043" r:id="rId25"/>
    <p:sldId id="1044" r:id="rId26"/>
    <p:sldId id="1045" r:id="rId27"/>
    <p:sldId id="1046" r:id="rId28"/>
    <p:sldId id="1047" r:id="rId29"/>
    <p:sldId id="1048" r:id="rId30"/>
    <p:sldId id="1049" r:id="rId31"/>
    <p:sldId id="1050" r:id="rId32"/>
    <p:sldId id="1051" r:id="rId33"/>
    <p:sldId id="1052" r:id="rId34"/>
    <p:sldId id="1053" r:id="rId35"/>
    <p:sldId id="1054" r:id="rId36"/>
    <p:sldId id="1055" r:id="rId37"/>
    <p:sldId id="1056" r:id="rId38"/>
    <p:sldId id="1057" r:id="rId39"/>
    <p:sldId id="1058" r:id="rId40"/>
    <p:sldId id="1059" r:id="rId41"/>
    <p:sldId id="1060" r:id="rId42"/>
    <p:sldId id="1061" r:id="rId43"/>
    <p:sldId id="1062" r:id="rId44"/>
    <p:sldId id="1063" r:id="rId45"/>
    <p:sldId id="1064" r:id="rId46"/>
    <p:sldId id="950" r:id="rId47"/>
  </p:sldIdLst>
  <p:sldSz cx="9144000" cy="5143500" type="screen16x9"/>
  <p:notesSz cx="7010400" cy="9296400"/>
  <p:defaultTextStyle>
    <a:defPPr>
      <a:defRPr lang="en-US"/>
    </a:defPPr>
    <a:lvl1pPr marL="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" userDrawn="1">
          <p15:clr>
            <a:srgbClr val="A4A3A4"/>
          </p15:clr>
        </p15:guide>
        <p15:guide id="2" orient="horz" pos="1341" userDrawn="1">
          <p15:clr>
            <a:srgbClr val="A4A3A4"/>
          </p15:clr>
        </p15:guide>
        <p15:guide id="3" orient="horz" pos="1205" userDrawn="1">
          <p15:clr>
            <a:srgbClr val="A4A3A4"/>
          </p15:clr>
        </p15:guide>
        <p15:guide id="4" pos="5487" userDrawn="1">
          <p15:clr>
            <a:srgbClr val="A4A3A4"/>
          </p15:clr>
        </p15:guide>
        <p15:guide id="5" pos="40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F45"/>
    <a:srgbClr val="F57521"/>
    <a:srgbClr val="00B795"/>
    <a:srgbClr val="00B4F1"/>
    <a:srgbClr val="FBB032"/>
    <a:srgbClr val="1372BA"/>
    <a:srgbClr val="926EB0"/>
    <a:srgbClr val="FBE921"/>
    <a:srgbClr val="FBB034"/>
    <a:srgbClr val="FB8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0687" autoAdjust="0"/>
  </p:normalViewPr>
  <p:slideViewPr>
    <p:cSldViewPr snapToGrid="0">
      <p:cViewPr varScale="1">
        <p:scale>
          <a:sx n="151" d="100"/>
          <a:sy n="151" d="100"/>
        </p:scale>
        <p:origin x="461" y="96"/>
      </p:cViewPr>
      <p:guideLst>
        <p:guide orient="horz" pos="273"/>
        <p:guide orient="horz" pos="1341"/>
        <p:guide orient="horz" pos="1205"/>
        <p:guide pos="5487"/>
        <p:guide pos="40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1400"/>
    </p:cViewPr>
  </p:sorterViewPr>
  <p:notesViewPr>
    <p:cSldViewPr snapToGrid="0">
      <p:cViewPr>
        <p:scale>
          <a:sx n="66" d="100"/>
          <a:sy n="66" d="100"/>
        </p:scale>
        <p:origin x="4320" y="808"/>
      </p:cViewPr>
      <p:guideLst>
        <p:guide orient="horz" pos="2928"/>
        <p:guide pos="2208"/>
      </p:guideLst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360" y="9123546"/>
            <a:ext cx="1497704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731" y="9123546"/>
            <a:ext cx="108149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A1D4F-89C0-4075-B4B3-7CBBB6C3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50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1093788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1089" y="4929028"/>
            <a:ext cx="6228222" cy="367014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360" y="9123546"/>
            <a:ext cx="130403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752" y="9123546"/>
            <a:ext cx="78654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60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8743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85736" indent="-85736" algn="l" defTabSz="685891" rtl="0" eaLnBrk="1" latinLnBrk="0" hangingPunct="1">
      <a:lnSpc>
        <a:spcPct val="85000"/>
      </a:lnSpc>
      <a:spcBef>
        <a:spcPts val="600"/>
      </a:spcBef>
      <a:spcAft>
        <a:spcPts val="150"/>
      </a:spcAft>
      <a:buFont typeface="Arial" pitchFamily="34" charset="0"/>
      <a:buChar char="•"/>
      <a:defRPr sz="900" kern="1200">
        <a:solidFill>
          <a:schemeClr val="bg1">
            <a:lumMod val="50000"/>
          </a:schemeClr>
        </a:solidFill>
        <a:latin typeface="+mj-lt"/>
        <a:ea typeface="+mn-ea"/>
        <a:cs typeface="+mn-cs"/>
      </a:defRPr>
    </a:lvl1pPr>
    <a:lvl2pPr marL="171473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82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2pPr>
    <a:lvl3pPr marL="257209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88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3pPr>
    <a:lvl4pPr marL="342946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5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4pPr>
    <a:lvl5pPr marL="428682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67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92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ln/>
        </p:spPr>
        <p:txBody>
          <a:bodyPr/>
          <a:lstStyle/>
          <a:p>
            <a:fld id="{A25697AD-27B2-0346-843A-76220FDC1616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9372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AA05B0-CCC4-41AC-AB96-AE1A8C0D416C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452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9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19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52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5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4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47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AA05B0-CCC4-41AC-AB96-AE1A8C0D416C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02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9"/>
            <a:ext cx="9144000" cy="5142161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8595" y="2451801"/>
            <a:ext cx="5585486" cy="302285"/>
          </a:xfrm>
        </p:spPr>
        <p:txBody>
          <a:bodyPr/>
          <a:lstStyle>
            <a:lvl1pPr marL="260747" indent="-260747">
              <a:spcBef>
                <a:spcPts val="450"/>
              </a:spcBef>
              <a:defRPr sz="210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8595" y="2840296"/>
            <a:ext cx="5585486" cy="302285"/>
          </a:xfrm>
        </p:spPr>
        <p:txBody>
          <a:bodyPr/>
          <a:lstStyle>
            <a:lvl1pPr marL="260747" indent="0">
              <a:spcBef>
                <a:spcPts val="450"/>
              </a:spcBef>
              <a:buFont typeface="Arial" panose="020B0604020202020204" pitchFamily="34" charset="0"/>
              <a:buNone/>
              <a:defRPr sz="210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5042" y="304801"/>
            <a:ext cx="6475182" cy="2049905"/>
          </a:xfrm>
        </p:spPr>
        <p:txBody>
          <a:bodyPr anchor="b" anchorCtr="0"/>
          <a:lstStyle>
            <a:lvl1pPr marL="0" indent="0" algn="l" defTabSz="685800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lang="en-US" sz="4050" kern="1200" spc="-3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6" y="3691492"/>
            <a:ext cx="2156968" cy="7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5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8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342949" y="108859"/>
            <a:ext cx="8413653" cy="7912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7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39"/>
            <a:ext cx="914400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738" y="125016"/>
            <a:ext cx="6858000" cy="342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8150" y="1344216"/>
            <a:ext cx="4081463" cy="33218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013" y="1344216"/>
            <a:ext cx="4081462" cy="33218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64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b_arro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6" y="556022"/>
            <a:ext cx="201613" cy="1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012937"/>
            <a:ext cx="7507224" cy="3597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41248" y="452628"/>
            <a:ext cx="7507224" cy="560309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6071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798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83000">
              <a:schemeClr val="bg1"/>
            </a:gs>
            <a:gs pos="30000">
              <a:schemeClr val="bg1">
                <a:lumMod val="95000"/>
                <a:alpha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flipH="1">
            <a:off x="342949" y="108858"/>
            <a:ext cx="8413653" cy="7402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b="0" dirty="0"/>
              <a:t>Click To Add Title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1273628"/>
            <a:ext cx="8412480" cy="325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5939415" y="3642610"/>
            <a:ext cx="807915" cy="125195"/>
            <a:chOff x="2274599" y="2654919"/>
            <a:chExt cx="1944204" cy="301352"/>
          </a:xfrm>
          <a:solidFill>
            <a:schemeClr val="bg1"/>
          </a:solidFill>
        </p:grpSpPr>
        <p:sp>
          <p:nvSpPr>
            <p:cNvPr id="28" name="Freeform 60"/>
            <p:cNvSpPr>
              <a:spLocks noChangeArrowheads="1"/>
            </p:cNvSpPr>
            <p:nvPr/>
          </p:nvSpPr>
          <p:spPr bwMode="auto">
            <a:xfrm>
              <a:off x="2575951" y="2733768"/>
              <a:ext cx="238705" cy="221423"/>
            </a:xfrm>
            <a:custGeom>
              <a:avLst/>
              <a:gdLst>
                <a:gd name="T0" fmla="*/ 836 w 975"/>
                <a:gd name="T1" fmla="*/ 649 h 905"/>
                <a:gd name="T2" fmla="*/ 836 w 975"/>
                <a:gd name="T3" fmla="*/ 649 h 905"/>
                <a:gd name="T4" fmla="*/ 836 w 975"/>
                <a:gd name="T5" fmla="*/ 347 h 905"/>
                <a:gd name="T6" fmla="*/ 836 w 975"/>
                <a:gd name="T7" fmla="*/ 347 h 905"/>
                <a:gd name="T8" fmla="*/ 836 w 975"/>
                <a:gd name="T9" fmla="*/ 23 h 905"/>
                <a:gd name="T10" fmla="*/ 673 w 975"/>
                <a:gd name="T11" fmla="*/ 23 h 905"/>
                <a:gd name="T12" fmla="*/ 673 w 975"/>
                <a:gd name="T13" fmla="*/ 93 h 905"/>
                <a:gd name="T14" fmla="*/ 464 w 975"/>
                <a:gd name="T15" fmla="*/ 23 h 905"/>
                <a:gd name="T16" fmla="*/ 0 w 975"/>
                <a:gd name="T17" fmla="*/ 464 h 905"/>
                <a:gd name="T18" fmla="*/ 464 w 975"/>
                <a:gd name="T19" fmla="*/ 881 h 905"/>
                <a:gd name="T20" fmla="*/ 743 w 975"/>
                <a:gd name="T21" fmla="*/ 765 h 905"/>
                <a:gd name="T22" fmla="*/ 859 w 975"/>
                <a:gd name="T23" fmla="*/ 881 h 905"/>
                <a:gd name="T24" fmla="*/ 974 w 975"/>
                <a:gd name="T25" fmla="*/ 765 h 905"/>
                <a:gd name="T26" fmla="*/ 836 w 975"/>
                <a:gd name="T27" fmla="*/ 649 h 905"/>
                <a:gd name="T28" fmla="*/ 464 w 975"/>
                <a:gd name="T29" fmla="*/ 718 h 905"/>
                <a:gd name="T30" fmla="*/ 464 w 975"/>
                <a:gd name="T31" fmla="*/ 718 h 905"/>
                <a:gd name="T32" fmla="*/ 163 w 975"/>
                <a:gd name="T33" fmla="*/ 464 h 905"/>
                <a:gd name="T34" fmla="*/ 487 w 975"/>
                <a:gd name="T35" fmla="*/ 185 h 905"/>
                <a:gd name="T36" fmla="*/ 673 w 975"/>
                <a:gd name="T37" fmla="*/ 301 h 905"/>
                <a:gd name="T38" fmla="*/ 673 w 975"/>
                <a:gd name="T39" fmla="*/ 347 h 905"/>
                <a:gd name="T40" fmla="*/ 673 w 975"/>
                <a:gd name="T41" fmla="*/ 347 h 905"/>
                <a:gd name="T42" fmla="*/ 673 w 975"/>
                <a:gd name="T43" fmla="*/ 603 h 905"/>
                <a:gd name="T44" fmla="*/ 464 w 975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5" h="905">
                  <a:moveTo>
                    <a:pt x="836" y="649"/>
                  </a:moveTo>
                  <a:lnTo>
                    <a:pt x="836" y="649"/>
                  </a:lnTo>
                  <a:cubicBezTo>
                    <a:pt x="836" y="347"/>
                    <a:pt x="836" y="347"/>
                    <a:pt x="836" y="347"/>
                  </a:cubicBezTo>
                  <a:lnTo>
                    <a:pt x="836" y="347"/>
                  </a:lnTo>
                  <a:cubicBezTo>
                    <a:pt x="836" y="23"/>
                    <a:pt x="836" y="23"/>
                    <a:pt x="836" y="23"/>
                  </a:cubicBezTo>
                  <a:cubicBezTo>
                    <a:pt x="673" y="23"/>
                    <a:pt x="673" y="23"/>
                    <a:pt x="673" y="23"/>
                  </a:cubicBezTo>
                  <a:cubicBezTo>
                    <a:pt x="673" y="93"/>
                    <a:pt x="673" y="93"/>
                    <a:pt x="673" y="93"/>
                  </a:cubicBezTo>
                  <a:cubicBezTo>
                    <a:pt x="627" y="46"/>
                    <a:pt x="557" y="23"/>
                    <a:pt x="464" y="23"/>
                  </a:cubicBezTo>
                  <a:cubicBezTo>
                    <a:pt x="163" y="0"/>
                    <a:pt x="0" y="208"/>
                    <a:pt x="0" y="464"/>
                  </a:cubicBezTo>
                  <a:cubicBezTo>
                    <a:pt x="0" y="695"/>
                    <a:pt x="163" y="881"/>
                    <a:pt x="464" y="881"/>
                  </a:cubicBezTo>
                  <a:cubicBezTo>
                    <a:pt x="603" y="904"/>
                    <a:pt x="743" y="765"/>
                    <a:pt x="743" y="765"/>
                  </a:cubicBezTo>
                  <a:cubicBezTo>
                    <a:pt x="859" y="881"/>
                    <a:pt x="859" y="881"/>
                    <a:pt x="859" y="881"/>
                  </a:cubicBezTo>
                  <a:cubicBezTo>
                    <a:pt x="974" y="765"/>
                    <a:pt x="974" y="765"/>
                    <a:pt x="974" y="765"/>
                  </a:cubicBezTo>
                  <a:lnTo>
                    <a:pt x="836" y="649"/>
                  </a:lnTo>
                  <a:close/>
                  <a:moveTo>
                    <a:pt x="464" y="718"/>
                  </a:moveTo>
                  <a:lnTo>
                    <a:pt x="464" y="718"/>
                  </a:lnTo>
                  <a:cubicBezTo>
                    <a:pt x="302" y="742"/>
                    <a:pt x="163" y="603"/>
                    <a:pt x="163" y="464"/>
                  </a:cubicBezTo>
                  <a:cubicBezTo>
                    <a:pt x="163" y="301"/>
                    <a:pt x="279" y="162"/>
                    <a:pt x="487" y="185"/>
                  </a:cubicBezTo>
                  <a:cubicBezTo>
                    <a:pt x="557" y="185"/>
                    <a:pt x="627" y="254"/>
                    <a:pt x="673" y="301"/>
                  </a:cubicBezTo>
                  <a:cubicBezTo>
                    <a:pt x="673" y="347"/>
                    <a:pt x="673" y="347"/>
                    <a:pt x="673" y="347"/>
                  </a:cubicBezTo>
                  <a:lnTo>
                    <a:pt x="673" y="347"/>
                  </a:lnTo>
                  <a:cubicBezTo>
                    <a:pt x="673" y="603"/>
                    <a:pt x="673" y="603"/>
                    <a:pt x="673" y="603"/>
                  </a:cubicBezTo>
                  <a:cubicBezTo>
                    <a:pt x="627" y="672"/>
                    <a:pt x="557" y="718"/>
                    <a:pt x="464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29" name="Freeform 61"/>
            <p:cNvSpPr>
              <a:spLocks noChangeArrowheads="1"/>
            </p:cNvSpPr>
            <p:nvPr/>
          </p:nvSpPr>
          <p:spPr bwMode="auto">
            <a:xfrm>
              <a:off x="3468125" y="2733768"/>
              <a:ext cx="233304" cy="221423"/>
            </a:xfrm>
            <a:custGeom>
              <a:avLst/>
              <a:gdLst>
                <a:gd name="T0" fmla="*/ 835 w 951"/>
                <a:gd name="T1" fmla="*/ 649 h 905"/>
                <a:gd name="T2" fmla="*/ 835 w 951"/>
                <a:gd name="T3" fmla="*/ 649 h 905"/>
                <a:gd name="T4" fmla="*/ 835 w 951"/>
                <a:gd name="T5" fmla="*/ 347 h 905"/>
                <a:gd name="T6" fmla="*/ 835 w 951"/>
                <a:gd name="T7" fmla="*/ 347 h 905"/>
                <a:gd name="T8" fmla="*/ 835 w 951"/>
                <a:gd name="T9" fmla="*/ 23 h 905"/>
                <a:gd name="T10" fmla="*/ 649 w 951"/>
                <a:gd name="T11" fmla="*/ 23 h 905"/>
                <a:gd name="T12" fmla="*/ 649 w 951"/>
                <a:gd name="T13" fmla="*/ 93 h 905"/>
                <a:gd name="T14" fmla="*/ 440 w 951"/>
                <a:gd name="T15" fmla="*/ 23 h 905"/>
                <a:gd name="T16" fmla="*/ 0 w 951"/>
                <a:gd name="T17" fmla="*/ 464 h 905"/>
                <a:gd name="T18" fmla="*/ 440 w 951"/>
                <a:gd name="T19" fmla="*/ 881 h 905"/>
                <a:gd name="T20" fmla="*/ 742 w 951"/>
                <a:gd name="T21" fmla="*/ 765 h 905"/>
                <a:gd name="T22" fmla="*/ 835 w 951"/>
                <a:gd name="T23" fmla="*/ 881 h 905"/>
                <a:gd name="T24" fmla="*/ 950 w 951"/>
                <a:gd name="T25" fmla="*/ 765 h 905"/>
                <a:gd name="T26" fmla="*/ 835 w 951"/>
                <a:gd name="T27" fmla="*/ 649 h 905"/>
                <a:gd name="T28" fmla="*/ 463 w 951"/>
                <a:gd name="T29" fmla="*/ 718 h 905"/>
                <a:gd name="T30" fmla="*/ 463 w 951"/>
                <a:gd name="T31" fmla="*/ 718 h 905"/>
                <a:gd name="T32" fmla="*/ 162 w 951"/>
                <a:gd name="T33" fmla="*/ 464 h 905"/>
                <a:gd name="T34" fmla="*/ 463 w 951"/>
                <a:gd name="T35" fmla="*/ 185 h 905"/>
                <a:gd name="T36" fmla="*/ 649 w 951"/>
                <a:gd name="T37" fmla="*/ 301 h 905"/>
                <a:gd name="T38" fmla="*/ 649 w 951"/>
                <a:gd name="T39" fmla="*/ 347 h 905"/>
                <a:gd name="T40" fmla="*/ 649 w 951"/>
                <a:gd name="T41" fmla="*/ 347 h 905"/>
                <a:gd name="T42" fmla="*/ 649 w 951"/>
                <a:gd name="T43" fmla="*/ 603 h 905"/>
                <a:gd name="T44" fmla="*/ 463 w 951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1" h="905">
                  <a:moveTo>
                    <a:pt x="835" y="649"/>
                  </a:moveTo>
                  <a:lnTo>
                    <a:pt x="835" y="649"/>
                  </a:lnTo>
                  <a:cubicBezTo>
                    <a:pt x="835" y="347"/>
                    <a:pt x="835" y="347"/>
                    <a:pt x="835" y="347"/>
                  </a:cubicBezTo>
                  <a:lnTo>
                    <a:pt x="835" y="347"/>
                  </a:lnTo>
                  <a:cubicBezTo>
                    <a:pt x="835" y="23"/>
                    <a:pt x="835" y="23"/>
                    <a:pt x="835" y="23"/>
                  </a:cubicBezTo>
                  <a:cubicBezTo>
                    <a:pt x="649" y="23"/>
                    <a:pt x="649" y="23"/>
                    <a:pt x="649" y="23"/>
                  </a:cubicBezTo>
                  <a:cubicBezTo>
                    <a:pt x="649" y="93"/>
                    <a:pt x="649" y="93"/>
                    <a:pt x="649" y="93"/>
                  </a:cubicBezTo>
                  <a:cubicBezTo>
                    <a:pt x="603" y="46"/>
                    <a:pt x="533" y="23"/>
                    <a:pt x="440" y="23"/>
                  </a:cubicBezTo>
                  <a:cubicBezTo>
                    <a:pt x="162" y="0"/>
                    <a:pt x="0" y="208"/>
                    <a:pt x="0" y="464"/>
                  </a:cubicBezTo>
                  <a:cubicBezTo>
                    <a:pt x="0" y="695"/>
                    <a:pt x="162" y="881"/>
                    <a:pt x="440" y="881"/>
                  </a:cubicBezTo>
                  <a:cubicBezTo>
                    <a:pt x="603" y="904"/>
                    <a:pt x="742" y="765"/>
                    <a:pt x="742" y="765"/>
                  </a:cubicBezTo>
                  <a:cubicBezTo>
                    <a:pt x="835" y="881"/>
                    <a:pt x="835" y="881"/>
                    <a:pt x="835" y="881"/>
                  </a:cubicBezTo>
                  <a:cubicBezTo>
                    <a:pt x="950" y="765"/>
                    <a:pt x="950" y="765"/>
                    <a:pt x="950" y="765"/>
                  </a:cubicBezTo>
                  <a:lnTo>
                    <a:pt x="835" y="649"/>
                  </a:lnTo>
                  <a:close/>
                  <a:moveTo>
                    <a:pt x="463" y="718"/>
                  </a:moveTo>
                  <a:lnTo>
                    <a:pt x="463" y="718"/>
                  </a:lnTo>
                  <a:cubicBezTo>
                    <a:pt x="278" y="742"/>
                    <a:pt x="162" y="603"/>
                    <a:pt x="162" y="464"/>
                  </a:cubicBezTo>
                  <a:cubicBezTo>
                    <a:pt x="162" y="301"/>
                    <a:pt x="278" y="162"/>
                    <a:pt x="463" y="185"/>
                  </a:cubicBezTo>
                  <a:cubicBezTo>
                    <a:pt x="556" y="185"/>
                    <a:pt x="626" y="254"/>
                    <a:pt x="649" y="301"/>
                  </a:cubicBezTo>
                  <a:cubicBezTo>
                    <a:pt x="649" y="347"/>
                    <a:pt x="649" y="347"/>
                    <a:pt x="649" y="347"/>
                  </a:cubicBezTo>
                  <a:lnTo>
                    <a:pt x="649" y="347"/>
                  </a:lnTo>
                  <a:cubicBezTo>
                    <a:pt x="649" y="603"/>
                    <a:pt x="649" y="603"/>
                    <a:pt x="649" y="603"/>
                  </a:cubicBezTo>
                  <a:cubicBezTo>
                    <a:pt x="626" y="672"/>
                    <a:pt x="533" y="718"/>
                    <a:pt x="463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0" name="Freeform 62"/>
            <p:cNvSpPr>
              <a:spLocks noChangeArrowheads="1"/>
            </p:cNvSpPr>
            <p:nvPr/>
          </p:nvSpPr>
          <p:spPr bwMode="auto">
            <a:xfrm>
              <a:off x="2274599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7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50" y="1183"/>
                    <a:pt x="835" y="997"/>
                    <a:pt x="835" y="766"/>
                  </a:cubicBezTo>
                  <a:cubicBezTo>
                    <a:pt x="835" y="510"/>
                    <a:pt x="673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3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7" y="487"/>
                  </a:cubicBezTo>
                  <a:cubicBezTo>
                    <a:pt x="557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1" name="Freeform 63"/>
            <p:cNvSpPr>
              <a:spLocks noChangeArrowheads="1"/>
            </p:cNvSpPr>
            <p:nvPr/>
          </p:nvSpPr>
          <p:spPr bwMode="auto">
            <a:xfrm>
              <a:off x="3246701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8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49" y="1183"/>
                    <a:pt x="835" y="997"/>
                    <a:pt x="835" y="766"/>
                  </a:cubicBezTo>
                  <a:cubicBezTo>
                    <a:pt x="835" y="510"/>
                    <a:pt x="649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2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8" y="487"/>
                  </a:cubicBezTo>
                  <a:cubicBezTo>
                    <a:pt x="556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2" name="Freeform 64"/>
            <p:cNvSpPr>
              <a:spLocks noChangeArrowheads="1"/>
            </p:cNvSpPr>
            <p:nvPr/>
          </p:nvSpPr>
          <p:spPr bwMode="auto">
            <a:xfrm>
              <a:off x="3944455" y="2660320"/>
              <a:ext cx="205222" cy="289470"/>
            </a:xfrm>
            <a:custGeom>
              <a:avLst/>
              <a:gdLst>
                <a:gd name="T0" fmla="*/ 835 w 836"/>
                <a:gd name="T1" fmla="*/ 951 h 1184"/>
                <a:gd name="T2" fmla="*/ 835 w 836"/>
                <a:gd name="T3" fmla="*/ 951 h 1184"/>
                <a:gd name="T4" fmla="*/ 835 w 836"/>
                <a:gd name="T5" fmla="*/ 649 h 1184"/>
                <a:gd name="T6" fmla="*/ 835 w 836"/>
                <a:gd name="T7" fmla="*/ 649 h 1184"/>
                <a:gd name="T8" fmla="*/ 835 w 836"/>
                <a:gd name="T9" fmla="*/ 0 h 1184"/>
                <a:gd name="T10" fmla="*/ 673 w 836"/>
                <a:gd name="T11" fmla="*/ 0 h 1184"/>
                <a:gd name="T12" fmla="*/ 673 w 836"/>
                <a:gd name="T13" fmla="*/ 395 h 1184"/>
                <a:gd name="T14" fmla="*/ 464 w 836"/>
                <a:gd name="T15" fmla="*/ 325 h 1184"/>
                <a:gd name="T16" fmla="*/ 0 w 836"/>
                <a:gd name="T17" fmla="*/ 766 h 1184"/>
                <a:gd name="T18" fmla="*/ 441 w 836"/>
                <a:gd name="T19" fmla="*/ 1183 h 1184"/>
                <a:gd name="T20" fmla="*/ 835 w 836"/>
                <a:gd name="T21" fmla="*/ 951 h 1184"/>
                <a:gd name="T22" fmla="*/ 464 w 836"/>
                <a:gd name="T23" fmla="*/ 1020 h 1184"/>
                <a:gd name="T24" fmla="*/ 464 w 836"/>
                <a:gd name="T25" fmla="*/ 1020 h 1184"/>
                <a:gd name="T26" fmla="*/ 163 w 836"/>
                <a:gd name="T27" fmla="*/ 766 h 1184"/>
                <a:gd name="T28" fmla="*/ 464 w 836"/>
                <a:gd name="T29" fmla="*/ 487 h 1184"/>
                <a:gd name="T30" fmla="*/ 673 w 836"/>
                <a:gd name="T31" fmla="*/ 603 h 1184"/>
                <a:gd name="T32" fmla="*/ 673 w 836"/>
                <a:gd name="T33" fmla="*/ 649 h 1184"/>
                <a:gd name="T34" fmla="*/ 673 w 836"/>
                <a:gd name="T35" fmla="*/ 649 h 1184"/>
                <a:gd name="T36" fmla="*/ 673 w 836"/>
                <a:gd name="T37" fmla="*/ 905 h 1184"/>
                <a:gd name="T38" fmla="*/ 464 w 836"/>
                <a:gd name="T39" fmla="*/ 102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835" y="951"/>
                  </a:moveTo>
                  <a:lnTo>
                    <a:pt x="835" y="951"/>
                  </a:lnTo>
                  <a:cubicBezTo>
                    <a:pt x="835" y="649"/>
                    <a:pt x="835" y="649"/>
                    <a:pt x="835" y="649"/>
                  </a:cubicBezTo>
                  <a:lnTo>
                    <a:pt x="835" y="649"/>
                  </a:lnTo>
                  <a:cubicBezTo>
                    <a:pt x="835" y="0"/>
                    <a:pt x="835" y="0"/>
                    <a:pt x="835" y="0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73" y="395"/>
                    <a:pt x="673" y="395"/>
                    <a:pt x="673" y="395"/>
                  </a:cubicBezTo>
                  <a:cubicBezTo>
                    <a:pt x="603" y="348"/>
                    <a:pt x="534" y="325"/>
                    <a:pt x="464" y="325"/>
                  </a:cubicBezTo>
                  <a:cubicBezTo>
                    <a:pt x="163" y="302"/>
                    <a:pt x="0" y="510"/>
                    <a:pt x="0" y="766"/>
                  </a:cubicBezTo>
                  <a:cubicBezTo>
                    <a:pt x="0" y="997"/>
                    <a:pt x="163" y="1183"/>
                    <a:pt x="441" y="1183"/>
                  </a:cubicBezTo>
                  <a:cubicBezTo>
                    <a:pt x="743" y="1183"/>
                    <a:pt x="835" y="951"/>
                    <a:pt x="835" y="951"/>
                  </a:cubicBezTo>
                  <a:close/>
                  <a:moveTo>
                    <a:pt x="464" y="1020"/>
                  </a:moveTo>
                  <a:lnTo>
                    <a:pt x="464" y="1020"/>
                  </a:lnTo>
                  <a:cubicBezTo>
                    <a:pt x="279" y="1044"/>
                    <a:pt x="163" y="905"/>
                    <a:pt x="163" y="766"/>
                  </a:cubicBezTo>
                  <a:cubicBezTo>
                    <a:pt x="163" y="603"/>
                    <a:pt x="279" y="464"/>
                    <a:pt x="464" y="487"/>
                  </a:cubicBezTo>
                  <a:cubicBezTo>
                    <a:pt x="557" y="487"/>
                    <a:pt x="627" y="556"/>
                    <a:pt x="673" y="603"/>
                  </a:cubicBezTo>
                  <a:cubicBezTo>
                    <a:pt x="673" y="649"/>
                    <a:pt x="673" y="649"/>
                    <a:pt x="673" y="649"/>
                  </a:cubicBezTo>
                  <a:lnTo>
                    <a:pt x="673" y="649"/>
                  </a:lnTo>
                  <a:cubicBezTo>
                    <a:pt x="673" y="905"/>
                    <a:pt x="673" y="905"/>
                    <a:pt x="673" y="905"/>
                  </a:cubicBezTo>
                  <a:cubicBezTo>
                    <a:pt x="627" y="974"/>
                    <a:pt x="557" y="1020"/>
                    <a:pt x="464" y="10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3" name="Freeform 65"/>
            <p:cNvSpPr>
              <a:spLocks noChangeArrowheads="1"/>
            </p:cNvSpPr>
            <p:nvPr/>
          </p:nvSpPr>
          <p:spPr bwMode="auto">
            <a:xfrm>
              <a:off x="2507903" y="2660320"/>
              <a:ext cx="39965" cy="289470"/>
            </a:xfrm>
            <a:custGeom>
              <a:avLst/>
              <a:gdLst>
                <a:gd name="T0" fmla="*/ 163 w 164"/>
                <a:gd name="T1" fmla="*/ 0 h 1184"/>
                <a:gd name="T2" fmla="*/ 163 w 164"/>
                <a:gd name="T3" fmla="*/ 1183 h 1184"/>
                <a:gd name="T4" fmla="*/ 0 w 164"/>
                <a:gd name="T5" fmla="*/ 1183 h 1184"/>
                <a:gd name="T6" fmla="*/ 0 w 164"/>
                <a:gd name="T7" fmla="*/ 0 h 1184"/>
                <a:gd name="T8" fmla="*/ 163 w 164"/>
                <a:gd name="T9" fmla="*/ 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184">
                  <a:moveTo>
                    <a:pt x="163" y="0"/>
                  </a:moveTo>
                  <a:lnTo>
                    <a:pt x="163" y="1183"/>
                  </a:lnTo>
                  <a:lnTo>
                    <a:pt x="0" y="1183"/>
                  </a:lnTo>
                  <a:lnTo>
                    <a:pt x="0" y="0"/>
                  </a:lnTo>
                  <a:lnTo>
                    <a:pt x="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4" name="Freeform 66"/>
            <p:cNvSpPr>
              <a:spLocks noChangeArrowheads="1"/>
            </p:cNvSpPr>
            <p:nvPr/>
          </p:nvSpPr>
          <p:spPr bwMode="auto">
            <a:xfrm>
              <a:off x="2813576" y="2740248"/>
              <a:ext cx="187940" cy="210622"/>
            </a:xfrm>
            <a:custGeom>
              <a:avLst/>
              <a:gdLst>
                <a:gd name="T0" fmla="*/ 441 w 768"/>
                <a:gd name="T1" fmla="*/ 858 h 859"/>
                <a:gd name="T2" fmla="*/ 441 w 768"/>
                <a:gd name="T3" fmla="*/ 858 h 859"/>
                <a:gd name="T4" fmla="*/ 0 w 768"/>
                <a:gd name="T5" fmla="*/ 441 h 859"/>
                <a:gd name="T6" fmla="*/ 441 w 768"/>
                <a:gd name="T7" fmla="*/ 0 h 859"/>
                <a:gd name="T8" fmla="*/ 767 w 768"/>
                <a:gd name="T9" fmla="*/ 139 h 859"/>
                <a:gd name="T10" fmla="*/ 650 w 768"/>
                <a:gd name="T11" fmla="*/ 231 h 859"/>
                <a:gd name="T12" fmla="*/ 441 w 768"/>
                <a:gd name="T13" fmla="*/ 162 h 859"/>
                <a:gd name="T14" fmla="*/ 186 w 768"/>
                <a:gd name="T15" fmla="*/ 441 h 859"/>
                <a:gd name="T16" fmla="*/ 441 w 768"/>
                <a:gd name="T17" fmla="*/ 695 h 859"/>
                <a:gd name="T18" fmla="*/ 650 w 768"/>
                <a:gd name="T19" fmla="*/ 603 h 859"/>
                <a:gd name="T20" fmla="*/ 767 w 768"/>
                <a:gd name="T21" fmla="*/ 719 h 859"/>
                <a:gd name="T22" fmla="*/ 441 w 768"/>
                <a:gd name="T23" fmla="*/ 858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8" h="859">
                  <a:moveTo>
                    <a:pt x="441" y="858"/>
                  </a:moveTo>
                  <a:lnTo>
                    <a:pt x="441" y="858"/>
                  </a:lnTo>
                  <a:cubicBezTo>
                    <a:pt x="209" y="858"/>
                    <a:pt x="0" y="672"/>
                    <a:pt x="0" y="441"/>
                  </a:cubicBezTo>
                  <a:cubicBezTo>
                    <a:pt x="0" y="185"/>
                    <a:pt x="209" y="0"/>
                    <a:pt x="441" y="0"/>
                  </a:cubicBezTo>
                  <a:cubicBezTo>
                    <a:pt x="581" y="0"/>
                    <a:pt x="697" y="46"/>
                    <a:pt x="767" y="139"/>
                  </a:cubicBezTo>
                  <a:lnTo>
                    <a:pt x="650" y="231"/>
                  </a:lnTo>
                  <a:cubicBezTo>
                    <a:pt x="627" y="208"/>
                    <a:pt x="534" y="162"/>
                    <a:pt x="441" y="162"/>
                  </a:cubicBezTo>
                  <a:cubicBezTo>
                    <a:pt x="303" y="162"/>
                    <a:pt x="163" y="278"/>
                    <a:pt x="186" y="441"/>
                  </a:cubicBezTo>
                  <a:cubicBezTo>
                    <a:pt x="186" y="580"/>
                    <a:pt x="303" y="695"/>
                    <a:pt x="441" y="695"/>
                  </a:cubicBezTo>
                  <a:cubicBezTo>
                    <a:pt x="534" y="695"/>
                    <a:pt x="627" y="649"/>
                    <a:pt x="650" y="603"/>
                  </a:cubicBezTo>
                  <a:cubicBezTo>
                    <a:pt x="767" y="719"/>
                    <a:pt x="767" y="719"/>
                    <a:pt x="767" y="719"/>
                  </a:cubicBezTo>
                  <a:cubicBezTo>
                    <a:pt x="697" y="812"/>
                    <a:pt x="581" y="858"/>
                    <a:pt x="441" y="8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5" name="Freeform 67"/>
            <p:cNvSpPr>
              <a:spLocks noChangeArrowheads="1"/>
            </p:cNvSpPr>
            <p:nvPr/>
          </p:nvSpPr>
          <p:spPr bwMode="auto">
            <a:xfrm>
              <a:off x="3712230" y="2740248"/>
              <a:ext cx="227904" cy="216023"/>
            </a:xfrm>
            <a:custGeom>
              <a:avLst/>
              <a:gdLst>
                <a:gd name="T0" fmla="*/ 441 w 929"/>
                <a:gd name="T1" fmla="*/ 695 h 882"/>
                <a:gd name="T2" fmla="*/ 441 w 929"/>
                <a:gd name="T3" fmla="*/ 695 h 882"/>
                <a:gd name="T4" fmla="*/ 650 w 929"/>
                <a:gd name="T5" fmla="*/ 626 h 882"/>
                <a:gd name="T6" fmla="*/ 650 w 929"/>
                <a:gd name="T7" fmla="*/ 0 h 882"/>
                <a:gd name="T8" fmla="*/ 812 w 929"/>
                <a:gd name="T9" fmla="*/ 0 h 882"/>
                <a:gd name="T10" fmla="*/ 812 w 929"/>
                <a:gd name="T11" fmla="*/ 626 h 882"/>
                <a:gd name="T12" fmla="*/ 928 w 929"/>
                <a:gd name="T13" fmla="*/ 742 h 882"/>
                <a:gd name="T14" fmla="*/ 812 w 929"/>
                <a:gd name="T15" fmla="*/ 858 h 882"/>
                <a:gd name="T16" fmla="*/ 743 w 929"/>
                <a:gd name="T17" fmla="*/ 765 h 882"/>
                <a:gd name="T18" fmla="*/ 441 w 929"/>
                <a:gd name="T19" fmla="*/ 881 h 882"/>
                <a:gd name="T20" fmla="*/ 0 w 929"/>
                <a:gd name="T21" fmla="*/ 417 h 882"/>
                <a:gd name="T22" fmla="*/ 0 w 929"/>
                <a:gd name="T23" fmla="*/ 0 h 882"/>
                <a:gd name="T24" fmla="*/ 163 w 929"/>
                <a:gd name="T25" fmla="*/ 0 h 882"/>
                <a:gd name="T26" fmla="*/ 163 w 929"/>
                <a:gd name="T27" fmla="*/ 417 h 882"/>
                <a:gd name="T28" fmla="*/ 441 w 929"/>
                <a:gd name="T29" fmla="*/ 695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882">
                  <a:moveTo>
                    <a:pt x="441" y="695"/>
                  </a:moveTo>
                  <a:lnTo>
                    <a:pt x="441" y="695"/>
                  </a:lnTo>
                  <a:cubicBezTo>
                    <a:pt x="534" y="695"/>
                    <a:pt x="603" y="649"/>
                    <a:pt x="650" y="626"/>
                  </a:cubicBezTo>
                  <a:cubicBezTo>
                    <a:pt x="650" y="0"/>
                    <a:pt x="650" y="0"/>
                    <a:pt x="650" y="0"/>
                  </a:cubicBezTo>
                  <a:lnTo>
                    <a:pt x="812" y="0"/>
                  </a:lnTo>
                  <a:cubicBezTo>
                    <a:pt x="812" y="626"/>
                    <a:pt x="812" y="626"/>
                    <a:pt x="812" y="626"/>
                  </a:cubicBezTo>
                  <a:cubicBezTo>
                    <a:pt x="928" y="742"/>
                    <a:pt x="928" y="742"/>
                    <a:pt x="928" y="742"/>
                  </a:cubicBezTo>
                  <a:cubicBezTo>
                    <a:pt x="812" y="858"/>
                    <a:pt x="812" y="858"/>
                    <a:pt x="812" y="858"/>
                  </a:cubicBezTo>
                  <a:cubicBezTo>
                    <a:pt x="743" y="765"/>
                    <a:pt x="743" y="765"/>
                    <a:pt x="743" y="765"/>
                  </a:cubicBezTo>
                  <a:cubicBezTo>
                    <a:pt x="743" y="765"/>
                    <a:pt x="627" y="881"/>
                    <a:pt x="441" y="881"/>
                  </a:cubicBezTo>
                  <a:cubicBezTo>
                    <a:pt x="163" y="881"/>
                    <a:pt x="0" y="626"/>
                    <a:pt x="0" y="4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417"/>
                    <a:pt x="163" y="417"/>
                    <a:pt x="163" y="417"/>
                  </a:cubicBezTo>
                  <a:cubicBezTo>
                    <a:pt x="163" y="534"/>
                    <a:pt x="256" y="695"/>
                    <a:pt x="441" y="6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6" name="Freeform 68"/>
            <p:cNvSpPr>
              <a:spLocks noChangeArrowheads="1"/>
            </p:cNvSpPr>
            <p:nvPr/>
          </p:nvSpPr>
          <p:spPr bwMode="auto">
            <a:xfrm>
              <a:off x="3030679" y="2654919"/>
              <a:ext cx="45365" cy="295951"/>
            </a:xfrm>
            <a:custGeom>
              <a:avLst/>
              <a:gdLst>
                <a:gd name="T0" fmla="*/ 0 w 187"/>
                <a:gd name="T1" fmla="*/ 0 h 1207"/>
                <a:gd name="T2" fmla="*/ 0 w 187"/>
                <a:gd name="T3" fmla="*/ 1206 h 1207"/>
                <a:gd name="T4" fmla="*/ 186 w 187"/>
                <a:gd name="T5" fmla="*/ 1206 h 1207"/>
                <a:gd name="T6" fmla="*/ 186 w 187"/>
                <a:gd name="T7" fmla="*/ 0 h 1207"/>
                <a:gd name="T8" fmla="*/ 0 w 187"/>
                <a:gd name="T9" fmla="*/ 0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07">
                  <a:moveTo>
                    <a:pt x="0" y="0"/>
                  </a:moveTo>
                  <a:lnTo>
                    <a:pt x="0" y="1206"/>
                  </a:lnTo>
                  <a:lnTo>
                    <a:pt x="186" y="1206"/>
                  </a:lnTo>
                  <a:lnTo>
                    <a:pt x="18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7" name="Freeform 69"/>
            <p:cNvSpPr>
              <a:spLocks noChangeArrowheads="1"/>
            </p:cNvSpPr>
            <p:nvPr/>
          </p:nvSpPr>
          <p:spPr bwMode="auto">
            <a:xfrm>
              <a:off x="3081445" y="2740248"/>
              <a:ext cx="153376" cy="210622"/>
            </a:xfrm>
            <a:custGeom>
              <a:avLst/>
              <a:gdLst>
                <a:gd name="T0" fmla="*/ 371 w 628"/>
                <a:gd name="T1" fmla="*/ 0 h 859"/>
                <a:gd name="T2" fmla="*/ 603 w 628"/>
                <a:gd name="T3" fmla="*/ 0 h 859"/>
                <a:gd name="T4" fmla="*/ 209 w 628"/>
                <a:gd name="T5" fmla="*/ 441 h 859"/>
                <a:gd name="T6" fmla="*/ 627 w 628"/>
                <a:gd name="T7" fmla="*/ 858 h 859"/>
                <a:gd name="T8" fmla="*/ 394 w 628"/>
                <a:gd name="T9" fmla="*/ 858 h 859"/>
                <a:gd name="T10" fmla="*/ 0 w 628"/>
                <a:gd name="T11" fmla="*/ 441 h 859"/>
                <a:gd name="T12" fmla="*/ 371 w 628"/>
                <a:gd name="T13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8" h="859">
                  <a:moveTo>
                    <a:pt x="371" y="0"/>
                  </a:moveTo>
                  <a:lnTo>
                    <a:pt x="603" y="0"/>
                  </a:lnTo>
                  <a:lnTo>
                    <a:pt x="209" y="441"/>
                  </a:lnTo>
                  <a:lnTo>
                    <a:pt x="627" y="858"/>
                  </a:lnTo>
                  <a:lnTo>
                    <a:pt x="394" y="858"/>
                  </a:lnTo>
                  <a:lnTo>
                    <a:pt x="0" y="441"/>
                  </a:lnTo>
                  <a:lnTo>
                    <a:pt x="37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8" name="Freeform 70"/>
            <p:cNvSpPr>
              <a:spLocks noChangeArrowheads="1"/>
            </p:cNvSpPr>
            <p:nvPr/>
          </p:nvSpPr>
          <p:spPr bwMode="auto">
            <a:xfrm>
              <a:off x="4166958" y="2660320"/>
              <a:ext cx="51845" cy="45365"/>
            </a:xfrm>
            <a:custGeom>
              <a:avLst/>
              <a:gdLst>
                <a:gd name="T0" fmla="*/ 116 w 210"/>
                <a:gd name="T1" fmla="*/ 0 h 186"/>
                <a:gd name="T2" fmla="*/ 116 w 210"/>
                <a:gd name="T3" fmla="*/ 0 h 186"/>
                <a:gd name="T4" fmla="*/ 209 w 210"/>
                <a:gd name="T5" fmla="*/ 92 h 186"/>
                <a:gd name="T6" fmla="*/ 116 w 210"/>
                <a:gd name="T7" fmla="*/ 185 h 186"/>
                <a:gd name="T8" fmla="*/ 0 w 210"/>
                <a:gd name="T9" fmla="*/ 92 h 186"/>
                <a:gd name="T10" fmla="*/ 116 w 210"/>
                <a:gd name="T11" fmla="*/ 0 h 186"/>
                <a:gd name="T12" fmla="*/ 116 w 210"/>
                <a:gd name="T13" fmla="*/ 162 h 186"/>
                <a:gd name="T14" fmla="*/ 116 w 210"/>
                <a:gd name="T15" fmla="*/ 162 h 186"/>
                <a:gd name="T16" fmla="*/ 186 w 210"/>
                <a:gd name="T17" fmla="*/ 92 h 186"/>
                <a:gd name="T18" fmla="*/ 116 w 210"/>
                <a:gd name="T19" fmla="*/ 0 h 186"/>
                <a:gd name="T20" fmla="*/ 23 w 210"/>
                <a:gd name="T21" fmla="*/ 92 h 186"/>
                <a:gd name="T22" fmla="*/ 116 w 210"/>
                <a:gd name="T23" fmla="*/ 162 h 186"/>
                <a:gd name="T24" fmla="*/ 70 w 210"/>
                <a:gd name="T25" fmla="*/ 23 h 186"/>
                <a:gd name="T26" fmla="*/ 70 w 210"/>
                <a:gd name="T27" fmla="*/ 23 h 186"/>
                <a:gd name="T28" fmla="*/ 116 w 210"/>
                <a:gd name="T29" fmla="*/ 23 h 186"/>
                <a:gd name="T30" fmla="*/ 163 w 210"/>
                <a:gd name="T31" fmla="*/ 69 h 186"/>
                <a:gd name="T32" fmla="*/ 116 w 210"/>
                <a:gd name="T33" fmla="*/ 92 h 186"/>
                <a:gd name="T34" fmla="*/ 163 w 210"/>
                <a:gd name="T35" fmla="*/ 139 h 186"/>
                <a:gd name="T36" fmla="*/ 139 w 210"/>
                <a:gd name="T37" fmla="*/ 139 h 186"/>
                <a:gd name="T38" fmla="*/ 116 w 210"/>
                <a:gd name="T39" fmla="*/ 92 h 186"/>
                <a:gd name="T40" fmla="*/ 93 w 210"/>
                <a:gd name="T41" fmla="*/ 92 h 186"/>
                <a:gd name="T42" fmla="*/ 93 w 210"/>
                <a:gd name="T43" fmla="*/ 139 h 186"/>
                <a:gd name="T44" fmla="*/ 70 w 210"/>
                <a:gd name="T45" fmla="*/ 139 h 186"/>
                <a:gd name="T46" fmla="*/ 70 w 210"/>
                <a:gd name="T47" fmla="*/ 23 h 186"/>
                <a:gd name="T48" fmla="*/ 93 w 210"/>
                <a:gd name="T49" fmla="*/ 69 h 186"/>
                <a:gd name="T50" fmla="*/ 93 w 210"/>
                <a:gd name="T51" fmla="*/ 69 h 186"/>
                <a:gd name="T52" fmla="*/ 116 w 210"/>
                <a:gd name="T53" fmla="*/ 69 h 186"/>
                <a:gd name="T54" fmla="*/ 139 w 210"/>
                <a:gd name="T55" fmla="*/ 69 h 186"/>
                <a:gd name="T56" fmla="*/ 116 w 210"/>
                <a:gd name="T57" fmla="*/ 46 h 186"/>
                <a:gd name="T58" fmla="*/ 93 w 210"/>
                <a:gd name="T59" fmla="*/ 46 h 186"/>
                <a:gd name="T60" fmla="*/ 93 w 210"/>
                <a:gd name="T61" fmla="*/ 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186">
                  <a:moveTo>
                    <a:pt x="116" y="0"/>
                  </a:moveTo>
                  <a:lnTo>
                    <a:pt x="116" y="0"/>
                  </a:lnTo>
                  <a:cubicBezTo>
                    <a:pt x="163" y="0"/>
                    <a:pt x="209" y="23"/>
                    <a:pt x="209" y="92"/>
                  </a:cubicBezTo>
                  <a:cubicBezTo>
                    <a:pt x="209" y="139"/>
                    <a:pt x="163" y="185"/>
                    <a:pt x="116" y="185"/>
                  </a:cubicBezTo>
                  <a:cubicBezTo>
                    <a:pt x="46" y="185"/>
                    <a:pt x="0" y="139"/>
                    <a:pt x="0" y="92"/>
                  </a:cubicBezTo>
                  <a:cubicBezTo>
                    <a:pt x="0" y="23"/>
                    <a:pt x="46" y="0"/>
                    <a:pt x="116" y="0"/>
                  </a:cubicBezTo>
                  <a:close/>
                  <a:moveTo>
                    <a:pt x="116" y="162"/>
                  </a:moveTo>
                  <a:lnTo>
                    <a:pt x="116" y="162"/>
                  </a:lnTo>
                  <a:cubicBezTo>
                    <a:pt x="163" y="162"/>
                    <a:pt x="186" y="139"/>
                    <a:pt x="186" y="92"/>
                  </a:cubicBezTo>
                  <a:cubicBezTo>
                    <a:pt x="186" y="46"/>
                    <a:pt x="163" y="0"/>
                    <a:pt x="116" y="0"/>
                  </a:cubicBezTo>
                  <a:cubicBezTo>
                    <a:pt x="70" y="0"/>
                    <a:pt x="23" y="46"/>
                    <a:pt x="23" y="92"/>
                  </a:cubicBezTo>
                  <a:cubicBezTo>
                    <a:pt x="23" y="139"/>
                    <a:pt x="70" y="162"/>
                    <a:pt x="116" y="162"/>
                  </a:cubicBezTo>
                  <a:close/>
                  <a:moveTo>
                    <a:pt x="70" y="23"/>
                  </a:moveTo>
                  <a:lnTo>
                    <a:pt x="70" y="23"/>
                  </a:lnTo>
                  <a:cubicBezTo>
                    <a:pt x="116" y="23"/>
                    <a:pt x="116" y="23"/>
                    <a:pt x="116" y="23"/>
                  </a:cubicBezTo>
                  <a:cubicBezTo>
                    <a:pt x="139" y="23"/>
                    <a:pt x="163" y="46"/>
                    <a:pt x="163" y="69"/>
                  </a:cubicBezTo>
                  <a:cubicBezTo>
                    <a:pt x="163" y="92"/>
                    <a:pt x="139" y="92"/>
                    <a:pt x="116" y="92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39" y="139"/>
                    <a:pt x="139" y="139"/>
                    <a:pt x="139" y="139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70" y="139"/>
                    <a:pt x="70" y="139"/>
                    <a:pt x="70" y="139"/>
                  </a:cubicBezTo>
                  <a:lnTo>
                    <a:pt x="70" y="23"/>
                  </a:lnTo>
                  <a:close/>
                  <a:moveTo>
                    <a:pt x="93" y="69"/>
                  </a:moveTo>
                  <a:lnTo>
                    <a:pt x="93" y="69"/>
                  </a:lnTo>
                  <a:cubicBezTo>
                    <a:pt x="116" y="69"/>
                    <a:pt x="116" y="69"/>
                    <a:pt x="116" y="69"/>
                  </a:cubicBezTo>
                  <a:lnTo>
                    <a:pt x="139" y="69"/>
                  </a:lnTo>
                  <a:cubicBezTo>
                    <a:pt x="139" y="46"/>
                    <a:pt x="116" y="46"/>
                    <a:pt x="116" y="46"/>
                  </a:cubicBezTo>
                  <a:cubicBezTo>
                    <a:pt x="93" y="46"/>
                    <a:pt x="93" y="46"/>
                    <a:pt x="93" y="46"/>
                  </a:cubicBez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4" y="4774503"/>
            <a:ext cx="9144000" cy="36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4" y="4875981"/>
            <a:ext cx="1173023" cy="178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91" y="4901381"/>
            <a:ext cx="4658678" cy="1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73" r:id="rId3"/>
    <p:sldLayoutId id="2147483771" r:id="rId4"/>
    <p:sldLayoutId id="2147483777" r:id="rId5"/>
    <p:sldLayoutId id="2147483778" r:id="rId6"/>
    <p:sldLayoutId id="214748377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3427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399" b="0" i="0" kern="1200" cap="none" spc="15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2pPr>
      <a:lvl3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3pPr>
      <a:lvl4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4pPr>
      <a:lvl5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5pPr>
      <a:lvl6pPr marL="342789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6pPr>
      <a:lvl7pPr marL="685577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7pPr>
      <a:lvl8pPr marL="1028366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8pPr>
      <a:lvl9pPr marL="1371154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9pPr>
    </p:titleStyle>
    <p:bodyStyle>
      <a:lvl1pPr marL="182821" indent="-182821" algn="l" defTabSz="342789" rtl="0" fontAlgn="base">
        <a:spcBef>
          <a:spcPts val="1200"/>
        </a:spcBef>
        <a:spcAft>
          <a:spcPct val="0"/>
        </a:spcAft>
        <a:buSzPct val="90000"/>
        <a:buFontTx/>
        <a:buBlip>
          <a:blip r:embed="rId13"/>
        </a:buBlip>
        <a:defRPr sz="1499" kern="1200">
          <a:solidFill>
            <a:srgbClr val="6B6F71"/>
          </a:solidFill>
          <a:latin typeface="Arial"/>
          <a:ea typeface="+mn-ea"/>
          <a:cs typeface="Arial"/>
        </a:defRPr>
      </a:lvl1pPr>
      <a:lvl2pPr marL="365642" indent="-182821" algn="l" defTabSz="342789" rtl="0" fontAlgn="base">
        <a:spcBef>
          <a:spcPts val="225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200" kern="1200">
          <a:solidFill>
            <a:srgbClr val="6B6F71"/>
          </a:solidFill>
          <a:latin typeface="Arial"/>
          <a:ea typeface="+mn-ea"/>
          <a:cs typeface="Arial"/>
        </a:defRPr>
      </a:lvl2pPr>
      <a:lvl3pPr marL="548462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599" kern="1200">
          <a:solidFill>
            <a:srgbClr val="6B6F71"/>
          </a:solidFill>
          <a:latin typeface="Arial"/>
          <a:ea typeface="+mn-ea"/>
          <a:cs typeface="Arial"/>
        </a:defRPr>
      </a:lvl3pPr>
      <a:lvl4pPr marL="731282" indent="-182821" algn="l" defTabSz="342789" rtl="0" fontAlgn="base">
        <a:spcBef>
          <a:spcPts val="600"/>
        </a:spcBef>
        <a:spcAft>
          <a:spcPct val="0"/>
        </a:spcAft>
        <a:buSzPct val="100000"/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4pPr>
      <a:lvl5pPr marL="914103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5pPr>
      <a:lvl6pPr marL="1885337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4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3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4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2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 b="14757"/>
          <a:stretch/>
        </p:blipFill>
        <p:spPr>
          <a:xfrm>
            <a:off x="1" y="0"/>
            <a:ext cx="91217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Team Pages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3657600" y="2526889"/>
            <a:ext cx="334295" cy="265471"/>
          </a:xfrm>
          <a:prstGeom prst="right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68877" y="1976284"/>
            <a:ext cx="393291" cy="8259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79" y="973406"/>
            <a:ext cx="4423410" cy="3371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92" y="1052059"/>
            <a:ext cx="2934367" cy="32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15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Reports/Lists on Existing Pages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2" y="871935"/>
            <a:ext cx="7423785" cy="15887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04" y="2684233"/>
            <a:ext cx="5097780" cy="19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93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Links, actions and list builders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6348" y="2949677"/>
            <a:ext cx="393291" cy="11798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7" y="841279"/>
            <a:ext cx="7143750" cy="12049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01" y="2170903"/>
            <a:ext cx="6086475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371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Summary to detail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6348" y="2949677"/>
            <a:ext cx="393291" cy="11798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46300" y="2003832"/>
            <a:ext cx="1728240" cy="1794248"/>
            <a:chOff x="2463800" y="2060982"/>
            <a:chExt cx="1728240" cy="1794248"/>
          </a:xfrm>
        </p:grpSpPr>
        <p:sp>
          <p:nvSpPr>
            <p:cNvPr id="5" name="Flowchart: Process 4"/>
            <p:cNvSpPr/>
            <p:nvPr/>
          </p:nvSpPr>
          <p:spPr>
            <a:xfrm>
              <a:off x="2463800" y="2082800"/>
              <a:ext cx="279400" cy="424846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7180" y="2060982"/>
              <a:ext cx="280440" cy="4206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1600" y="2060982"/>
              <a:ext cx="280440" cy="4206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3800" y="3434570"/>
              <a:ext cx="280440" cy="4206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7180" y="3434570"/>
              <a:ext cx="280440" cy="4206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0560" y="3433966"/>
              <a:ext cx="280440" cy="42066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13" t="2066" r="3998" b="49953"/>
          <a:stretch/>
        </p:blipFill>
        <p:spPr>
          <a:xfrm>
            <a:off x="904050" y="876795"/>
            <a:ext cx="3454400" cy="132715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162662" y="3256944"/>
            <a:ext cx="4584088" cy="1163148"/>
            <a:chOff x="1162662" y="3256944"/>
            <a:chExt cx="4584088" cy="1163148"/>
          </a:xfrm>
        </p:grpSpPr>
        <p:sp>
          <p:nvSpPr>
            <p:cNvPr id="19" name="Flowchart: Process 18"/>
            <p:cNvSpPr/>
            <p:nvPr/>
          </p:nvSpPr>
          <p:spPr>
            <a:xfrm>
              <a:off x="1162662" y="3256944"/>
              <a:ext cx="411111" cy="1145768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1" name="Flowchart: Process 20"/>
            <p:cNvSpPr/>
            <p:nvPr/>
          </p:nvSpPr>
          <p:spPr>
            <a:xfrm>
              <a:off x="4559300" y="3256944"/>
              <a:ext cx="146050" cy="1145768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Flowchart: Process 21"/>
            <p:cNvSpPr/>
            <p:nvPr/>
          </p:nvSpPr>
          <p:spPr>
            <a:xfrm>
              <a:off x="5600700" y="3256944"/>
              <a:ext cx="146050" cy="1163148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545" y="2678563"/>
            <a:ext cx="5189220" cy="1840230"/>
          </a:xfrm>
          <a:prstGeom prst="rect">
            <a:avLst/>
          </a:prstGeom>
        </p:spPr>
      </p:pic>
      <p:sp>
        <p:nvSpPr>
          <p:cNvPr id="26" name="Arrow: Down 25"/>
          <p:cNvSpPr/>
          <p:nvPr/>
        </p:nvSpPr>
        <p:spPr>
          <a:xfrm>
            <a:off x="2528215" y="2304748"/>
            <a:ext cx="176680" cy="373813"/>
          </a:xfrm>
          <a:prstGeom prst="down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Arrow: Down 26"/>
          <p:cNvSpPr/>
          <p:nvPr/>
        </p:nvSpPr>
        <p:spPr>
          <a:xfrm>
            <a:off x="6252275" y="2297794"/>
            <a:ext cx="176680" cy="373813"/>
          </a:xfrm>
          <a:prstGeom prst="down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449" y="873451"/>
            <a:ext cx="3450336" cy="13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963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Implementation Organization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50294" y="852285"/>
            <a:ext cx="3903719" cy="38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Each team page has its own project &amp; package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Each existing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Blackbaud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CRM page with customizations has its own project &amp; package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Project/package for specs referenced by multiple team pages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Project/package for functions, views, simple data lists</a:t>
            </a:r>
          </a:p>
          <a:p>
            <a:pPr marL="200025" lvl="1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13" y="844125"/>
            <a:ext cx="4211955" cy="35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626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Integration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Luminate</a:t>
            </a:r>
            <a:r>
              <a:rPr lang="en-US" sz="1800" dirty="0">
                <a:solidFill>
                  <a:schemeClr val="bg1"/>
                </a:solidFill>
              </a:rPr>
              <a:t> Online &amp; Hyperion</a:t>
            </a:r>
          </a:p>
        </p:txBody>
      </p:sp>
    </p:spTree>
    <p:extLst>
      <p:ext uri="{BB962C8B-B14F-4D97-AF65-F5344CB8AC3E}">
        <p14:creationId xmlns:p14="http://schemas.microsoft.com/office/powerpoint/2010/main" val="115918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Integration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85142" y="943897"/>
            <a:ext cx="4650658" cy="3539613"/>
            <a:chOff x="609600" y="943897"/>
            <a:chExt cx="4650658" cy="3539613"/>
          </a:xfrm>
        </p:grpSpPr>
        <p:sp>
          <p:nvSpPr>
            <p:cNvPr id="11" name="Rectangle 10"/>
            <p:cNvSpPr/>
            <p:nvPr/>
          </p:nvSpPr>
          <p:spPr>
            <a:xfrm>
              <a:off x="609600" y="943897"/>
              <a:ext cx="4650658" cy="3539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98092" y="1041825"/>
              <a:ext cx="4424513" cy="3257735"/>
              <a:chOff x="698092" y="894340"/>
              <a:chExt cx="4424513" cy="3257735"/>
            </a:xfrm>
          </p:grpSpPr>
          <p:sp>
            <p:nvSpPr>
              <p:cNvPr id="2" name="Flowchart: Multidocument 1"/>
              <p:cNvSpPr/>
              <p:nvPr/>
            </p:nvSpPr>
            <p:spPr>
              <a:xfrm>
                <a:off x="698092" y="973396"/>
                <a:ext cx="1268361" cy="1073187"/>
              </a:xfrm>
              <a:prstGeom prst="flowChartMultidocument">
                <a:avLst/>
              </a:prstGeom>
              <a:solidFill>
                <a:schemeClr val="accent1"/>
              </a:solidFill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50800" dist="50800" dir="5400000" algn="ctr" rotWithShape="0">
                  <a:schemeClr val="bg1">
                    <a:alpha val="60000"/>
                  </a:scheme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Flowchart: Process 3"/>
              <p:cNvSpPr/>
              <p:nvPr/>
            </p:nvSpPr>
            <p:spPr>
              <a:xfrm>
                <a:off x="2713702" y="894340"/>
                <a:ext cx="2408903" cy="1200329"/>
              </a:xfrm>
              <a:prstGeom prst="flowChartProcess">
                <a:avLst/>
              </a:prstGeom>
              <a:solidFill>
                <a:schemeClr val="accent1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000" dirty="0">
                    <a:solidFill>
                      <a:schemeClr val="bg1"/>
                    </a:solidFill>
                  </a:rPr>
                  <a:t>Check FTP site for unloaded flat files,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2000" dirty="0">
                    <a:solidFill>
                      <a:schemeClr val="bg1"/>
                    </a:solidFill>
                  </a:rPr>
                  <a:t>Load files to Staging DB</a:t>
                </a:r>
              </a:p>
            </p:txBody>
          </p:sp>
          <p:sp>
            <p:nvSpPr>
              <p:cNvPr id="6" name="Arrow: Right 5"/>
              <p:cNvSpPr/>
              <p:nvPr/>
            </p:nvSpPr>
            <p:spPr>
              <a:xfrm rot="10800000">
                <a:off x="2005781" y="1376518"/>
                <a:ext cx="658762" cy="24580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Flowchart: Magnetic Disk 6"/>
              <p:cNvSpPr/>
              <p:nvPr/>
            </p:nvSpPr>
            <p:spPr>
              <a:xfrm>
                <a:off x="3293808" y="2868165"/>
                <a:ext cx="1229032" cy="1283910"/>
              </a:xfrm>
              <a:prstGeom prst="flowChartMagneticDisk">
                <a:avLst/>
              </a:prstGeom>
              <a:solidFill>
                <a:schemeClr val="accent1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000" dirty="0">
                    <a:solidFill>
                      <a:schemeClr val="bg1"/>
                    </a:solidFill>
                  </a:rPr>
                  <a:t>Staging DB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3574879" y="2352874"/>
                <a:ext cx="676715" cy="28044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698092" y="3136490"/>
              <a:ext cx="249739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Flat File Load SSIS Package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22606" y="943897"/>
            <a:ext cx="3913238" cy="3539613"/>
            <a:chOff x="5122606" y="943897"/>
            <a:chExt cx="3913238" cy="3539613"/>
          </a:xfrm>
        </p:grpSpPr>
        <p:sp>
          <p:nvSpPr>
            <p:cNvPr id="20" name="Rectangle 19"/>
            <p:cNvSpPr/>
            <p:nvPr/>
          </p:nvSpPr>
          <p:spPr>
            <a:xfrm>
              <a:off x="5122606" y="943897"/>
              <a:ext cx="3913238" cy="3539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797" y="1030939"/>
              <a:ext cx="1274174" cy="1292464"/>
            </a:xfrm>
            <a:prstGeom prst="rect">
              <a:avLst/>
            </a:prstGeom>
          </p:spPr>
        </p:pic>
        <p:sp>
          <p:nvSpPr>
            <p:cNvPr id="15" name="Flowchart: Process 14"/>
            <p:cNvSpPr/>
            <p:nvPr/>
          </p:nvSpPr>
          <p:spPr>
            <a:xfrm>
              <a:off x="5201269" y="2686102"/>
              <a:ext cx="3775583" cy="646331"/>
            </a:xfrm>
            <a:prstGeom prst="flowChartProcess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Check Staging DB for unloaded files, Load files to DW</a:t>
              </a:r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6459797" y="3690380"/>
              <a:ext cx="1274174" cy="733663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DW</a:t>
              </a:r>
            </a:p>
          </p:txBody>
        </p:sp>
        <p:sp>
          <p:nvSpPr>
            <p:cNvPr id="19" name="Arrow: Down 18"/>
            <p:cNvSpPr/>
            <p:nvPr/>
          </p:nvSpPr>
          <p:spPr>
            <a:xfrm>
              <a:off x="6963596" y="2374015"/>
              <a:ext cx="268028" cy="272284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3" name="Arrow: Down 22"/>
            <p:cNvSpPr/>
            <p:nvPr/>
          </p:nvSpPr>
          <p:spPr>
            <a:xfrm>
              <a:off x="6948852" y="3371983"/>
              <a:ext cx="268028" cy="272284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01269" y="1120881"/>
              <a:ext cx="116020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DW Load SSIS Package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0838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64687" b="25970"/>
          <a:stretch/>
        </p:blipFill>
        <p:spPr>
          <a:xfrm>
            <a:off x="6161591" y="844125"/>
            <a:ext cx="2362727" cy="3807725"/>
          </a:xfrm>
          <a:prstGeom prst="rect">
            <a:avLst/>
          </a:prstGeom>
        </p:spPr>
      </p:pic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550294" y="852285"/>
            <a:ext cx="5427425" cy="38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SSIS Packages deployed via Integration Services Catalogs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Schedule to run daily, independent of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Blackbaud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DW refresh process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Added ALTERNATELOOKUPID table as custom table extension to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Blackbaud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DW,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facilitateing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link between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Luminate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Online contact IDs and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Blackbaud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constituent IDs</a:t>
            </a: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1238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Summary &amp; 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16220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Summary &amp; Next Steps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17094" y="844125"/>
            <a:ext cx="6568256" cy="383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All the information in the “right” place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Reports integrate with the system &amp; facilitate business processes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Seamlessly integrate external data sources into CRM by using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Blackbaud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data warehouse as the integration point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Next data sources: data model scores &amp; Oracle Financials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 mapping functionality to create team maps for “likely” prospects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Develop executive-level dashboards</a:t>
            </a:r>
          </a:p>
          <a:p>
            <a:pPr marL="0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30430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925" r="6397" b="4843"/>
          <a:stretch/>
        </p:blipFill>
        <p:spPr>
          <a:xfrm>
            <a:off x="3174" y="9525"/>
            <a:ext cx="1544247" cy="1499277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75298" y="2564942"/>
            <a:ext cx="5584031" cy="302285"/>
          </a:xfrm>
        </p:spPr>
        <p:txBody>
          <a:bodyPr/>
          <a:lstStyle/>
          <a:p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John </a:t>
            </a:r>
            <a:r>
              <a:rPr lang="en-US" spc="-3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Schwass</a:t>
            </a:r>
            <a:endParaRPr lang="en-US" spc="-3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WWF, Senior Director, Fundraising Operations &amp; Analytics</a:t>
            </a:r>
          </a:p>
          <a:p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Alan Eager</a:t>
            </a:r>
          </a:p>
          <a:p>
            <a:r>
              <a:rPr lang="en-US" sz="1400" dirty="0" err="1">
                <a:solidFill>
                  <a:schemeClr val="tx2"/>
                </a:solidFill>
                <a:latin typeface="+mj-lt"/>
              </a:rPr>
              <a:t>Blackbaud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, Cloud Data Architect, Advisory – Solutions R&amp;D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75297" y="2078892"/>
            <a:ext cx="6024809" cy="3569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BBDW Best Practices</a:t>
            </a: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in Multi-Source Data Aggregations for BI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21" y="-1504685"/>
            <a:ext cx="1997400" cy="7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Design Processes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Tools &amp; Techniques</a:t>
            </a:r>
          </a:p>
        </p:txBody>
      </p:sp>
    </p:spTree>
    <p:extLst>
      <p:ext uri="{BB962C8B-B14F-4D97-AF65-F5344CB8AC3E}">
        <p14:creationId xmlns:p14="http://schemas.microsoft.com/office/powerpoint/2010/main" val="23055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4448" y="406400"/>
            <a:ext cx="7507224" cy="411152"/>
          </a:xfrm>
        </p:spPr>
        <p:txBody>
          <a:bodyPr/>
          <a:lstStyle/>
          <a:p>
            <a:r>
              <a:rPr lang="en-US" dirty="0"/>
              <a:t>DESIGN PROCESSES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38" y="1131030"/>
            <a:ext cx="3359058" cy="2165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47" y="2380121"/>
            <a:ext cx="3745023" cy="2323577"/>
          </a:xfrm>
          <a:prstGeom prst="rect">
            <a:avLst/>
          </a:prstGeom>
        </p:spPr>
      </p:pic>
      <p:sp>
        <p:nvSpPr>
          <p:cNvPr id="7" name="Left-Up Arrow 6"/>
          <p:cNvSpPr/>
          <p:nvPr/>
        </p:nvSpPr>
        <p:spPr>
          <a:xfrm rot="5400000">
            <a:off x="3504481" y="3139437"/>
            <a:ext cx="644237" cy="1194954"/>
          </a:xfrm>
          <a:prstGeom prst="leftUpArrow">
            <a:avLst>
              <a:gd name="adj1" fmla="val 16398"/>
              <a:gd name="adj2" fmla="val 25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971" y="439208"/>
            <a:ext cx="2225792" cy="17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265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5033" y="375138"/>
            <a:ext cx="7507224" cy="458045"/>
          </a:xfrm>
        </p:spPr>
        <p:txBody>
          <a:bodyPr/>
          <a:lstStyle/>
          <a:p>
            <a:r>
              <a:rPr lang="en-US" dirty="0"/>
              <a:t>REVIEW PROCESSES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51" y="1647534"/>
            <a:ext cx="5749498" cy="241958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013938" y="731570"/>
            <a:ext cx="1997613" cy="759656"/>
            <a:chOff x="6013938" y="731570"/>
            <a:chExt cx="1997613" cy="759656"/>
          </a:xfrm>
        </p:grpSpPr>
        <p:sp>
          <p:nvSpPr>
            <p:cNvPr id="4" name="Oval Callout 3"/>
            <p:cNvSpPr/>
            <p:nvPr/>
          </p:nvSpPr>
          <p:spPr>
            <a:xfrm>
              <a:off x="6013938" y="731570"/>
              <a:ext cx="1997613" cy="759656"/>
            </a:xfrm>
            <a:prstGeom prst="wedgeEllipseCallout">
              <a:avLst>
                <a:gd name="adj1" fmla="val -230535"/>
                <a:gd name="adj2" fmla="val 320319"/>
              </a:avLst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76497" y="895954"/>
              <a:ext cx="167249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2060"/>
                  </a:solidFill>
                </a:rPr>
                <a:t>Is this a </a:t>
              </a:r>
              <a:r>
                <a:rPr lang="en-US" sz="1100" dirty="0" err="1">
                  <a:solidFill>
                    <a:srgbClr val="002060"/>
                  </a:solidFill>
                </a:rPr>
                <a:t>calc</a:t>
              </a:r>
              <a:r>
                <a:rPr lang="en-US" sz="1100" dirty="0">
                  <a:solidFill>
                    <a:srgbClr val="002060"/>
                  </a:solidFill>
                </a:rPr>
                <a:t> or materialized column?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69962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9579" y="375138"/>
            <a:ext cx="7472678" cy="458045"/>
          </a:xfrm>
        </p:spPr>
        <p:txBody>
          <a:bodyPr/>
          <a:lstStyle/>
          <a:p>
            <a:r>
              <a:rPr lang="en-US" dirty="0"/>
              <a:t>Sprint Planning &amp; Issue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26" y="1213850"/>
            <a:ext cx="4936414" cy="302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76" y="833183"/>
            <a:ext cx="1356448" cy="108151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0514209">
            <a:off x="5514320" y="1469228"/>
            <a:ext cx="748862" cy="220717"/>
          </a:xfrm>
          <a:prstGeom prst="right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709492">
            <a:off x="5513229" y="3720612"/>
            <a:ext cx="748862" cy="220717"/>
          </a:xfrm>
          <a:prstGeom prst="right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530079" y="2617205"/>
            <a:ext cx="748862" cy="220717"/>
          </a:xfrm>
          <a:prstGeom prst="right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76" y="2153417"/>
            <a:ext cx="1462561" cy="1110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276" y="3535163"/>
            <a:ext cx="1488694" cy="10485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8837" y="1277412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4970" y="2577522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98250" y="387763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26042236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7308" y="2002412"/>
            <a:ext cx="4164538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Multi-Source</a:t>
            </a:r>
          </a:p>
          <a:p>
            <a:r>
              <a:rPr lang="en-US" sz="1800" dirty="0">
                <a:solidFill>
                  <a:schemeClr val="bg1"/>
                </a:solidFill>
              </a:rPr>
              <a:t>Technical Context</a:t>
            </a:r>
          </a:p>
        </p:txBody>
      </p:sp>
    </p:spTree>
    <p:extLst>
      <p:ext uri="{BB962C8B-B14F-4D97-AF65-F5344CB8AC3E}">
        <p14:creationId xmlns:p14="http://schemas.microsoft.com/office/powerpoint/2010/main" val="138695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6" y="370285"/>
            <a:ext cx="4156472" cy="419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3455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059" y="54952"/>
            <a:ext cx="5429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86490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721" y="471268"/>
            <a:ext cx="7507224" cy="365823"/>
          </a:xfrm>
        </p:spPr>
        <p:txBody>
          <a:bodyPr/>
          <a:lstStyle/>
          <a:p>
            <a:r>
              <a:rPr lang="en-US" dirty="0"/>
              <a:t>MULTI-SOURCE SSIS CONFIGURATIONS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38" y="1074968"/>
            <a:ext cx="5869814" cy="336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98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MULTI-SOURCE SSIS CONFIGURATIONS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85" y="2611699"/>
            <a:ext cx="6755716" cy="1863251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33525" y="1088254"/>
            <a:ext cx="5435446" cy="142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BBETL_DB_CONN_STAGE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Additional DB Connected to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DataSourceFolder</a:t>
            </a: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Directory/File location for txt/csv files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423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721" y="471268"/>
            <a:ext cx="7507224" cy="365823"/>
          </a:xfrm>
        </p:spPr>
        <p:txBody>
          <a:bodyPr/>
          <a:lstStyle/>
          <a:p>
            <a:r>
              <a:rPr lang="en-US" dirty="0"/>
              <a:t>MULTI-SOURCES in BBCRM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12836" y="3224215"/>
            <a:ext cx="6734109" cy="134860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47697" y="2216214"/>
            <a:ext cx="4532193" cy="98547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1264333" y="1029065"/>
            <a:ext cx="6858000" cy="11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28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79488" y="249592"/>
            <a:ext cx="5886450" cy="3429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ea typeface="+mj-ea"/>
              </a:rPr>
              <a:t>Agenda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73273" y="776068"/>
            <a:ext cx="6038850" cy="2923735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Reporting Goals &amp; Principles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Implementation Approach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Data Integration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Alan</a:t>
            </a:r>
          </a:p>
          <a:p>
            <a:pPr lvl="1"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Design, BA &amp; Review Processes</a:t>
            </a:r>
          </a:p>
          <a:p>
            <a:pPr lvl="1"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Multi-Source - Technical Context</a:t>
            </a:r>
          </a:p>
          <a:p>
            <a:pPr lvl="1"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Development &amp; QA Processes</a:t>
            </a:r>
          </a:p>
          <a:p>
            <a:pPr lvl="1"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Deployment Processes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5297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Development &amp; QA</a:t>
            </a:r>
          </a:p>
          <a:p>
            <a:r>
              <a:rPr lang="en-US" sz="1800" dirty="0">
                <a:solidFill>
                  <a:schemeClr val="bg1"/>
                </a:solidFill>
              </a:rPr>
              <a:t>Tools, Techniques &amp;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5462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43000" y="464344"/>
            <a:ext cx="6858000" cy="342900"/>
          </a:xfrm>
          <a:prstGeom prst="rect">
            <a:avLst/>
          </a:prstGeom>
        </p:spPr>
        <p:txBody>
          <a:bodyPr anchor="b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 cap="all" spc="300">
                <a:solidFill>
                  <a:srgbClr val="5BAC35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>
                <a:ea typeface="+mj-ea"/>
              </a:rPr>
              <a:t>SSIS STANDARD Package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1679973" y="1025129"/>
            <a:ext cx="2909771" cy="2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013"/>
              <a:t>Our SSIS Packages are now very standardized</a:t>
            </a:r>
          </a:p>
        </p:txBody>
      </p:sp>
      <p:pic>
        <p:nvPicPr>
          <p:cNvPr id="5018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135" y="1551385"/>
            <a:ext cx="6054328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6082904" y="1127523"/>
            <a:ext cx="1378744" cy="2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013" dirty="0">
                <a:solidFill>
                  <a:srgbClr val="FF0000"/>
                </a:solidFill>
              </a:rPr>
              <a:t>Standard USPs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5931694" y="3715941"/>
            <a:ext cx="1378744" cy="2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013">
                <a:solidFill>
                  <a:srgbClr val="FF0000"/>
                </a:solidFill>
              </a:rPr>
              <a:t>Custom USP</a:t>
            </a:r>
          </a:p>
        </p:txBody>
      </p:sp>
      <p:cxnSp>
        <p:nvCxnSpPr>
          <p:cNvPr id="9" name="Straight Arrow Connector 8"/>
          <p:cNvCxnSpPr>
            <a:stCxn id="50181" idx="1"/>
          </p:cNvCxnSpPr>
          <p:nvPr/>
        </p:nvCxnSpPr>
        <p:spPr>
          <a:xfrm flipH="1">
            <a:off x="4649392" y="1263330"/>
            <a:ext cx="1433512" cy="9274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51797" y="1385888"/>
            <a:ext cx="1308497" cy="12692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005388" y="3381376"/>
            <a:ext cx="926306" cy="4786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572000" y="1415654"/>
            <a:ext cx="1770460" cy="2082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64103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3044" y="385503"/>
            <a:ext cx="7507224" cy="432505"/>
          </a:xfrm>
        </p:spPr>
        <p:txBody>
          <a:bodyPr/>
          <a:lstStyle/>
          <a:p>
            <a:r>
              <a:rPr lang="en-US" dirty="0"/>
              <a:t>Code Generation/Automation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044" y="968847"/>
            <a:ext cx="6386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[BBDW]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[USP_USR_CREATE_QUERYVIEW_EXTENSION]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'DIM_DESIGNATION_EXT'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1</a:t>
            </a: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96" y="1489185"/>
            <a:ext cx="2450306" cy="202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Bent Arrow 10"/>
          <p:cNvSpPr/>
          <p:nvPr/>
        </p:nvSpPr>
        <p:spPr>
          <a:xfrm rot="10800000" flipH="1">
            <a:off x="1619086" y="1396685"/>
            <a:ext cx="713185" cy="984647"/>
          </a:xfrm>
          <a:prstGeom prst="bentArrow">
            <a:avLst>
              <a:gd name="adj1" fmla="val 25000"/>
              <a:gd name="adj2" fmla="val 25000"/>
              <a:gd name="adj3" fmla="val 26419"/>
              <a:gd name="adj4" fmla="val 472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19" y="3326278"/>
            <a:ext cx="1152525" cy="105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Bent Arrow 12"/>
          <p:cNvSpPr/>
          <p:nvPr/>
        </p:nvSpPr>
        <p:spPr>
          <a:xfrm rot="10800000" flipH="1">
            <a:off x="4382403" y="3592588"/>
            <a:ext cx="1722835" cy="527036"/>
          </a:xfrm>
          <a:prstGeom prst="bentArrow">
            <a:avLst>
              <a:gd name="adj1" fmla="val 25000"/>
              <a:gd name="adj2" fmla="val 25000"/>
              <a:gd name="adj3" fmla="val 26419"/>
              <a:gd name="adj4" fmla="val 472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1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19" y="2825025"/>
            <a:ext cx="1141810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43874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43000" y="464344"/>
            <a:ext cx="6858000" cy="342900"/>
          </a:xfrm>
          <a:prstGeom prst="rect">
            <a:avLst/>
          </a:prstGeom>
        </p:spPr>
        <p:txBody>
          <a:bodyPr anchor="b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 cap="all" spc="300">
                <a:solidFill>
                  <a:srgbClr val="5BAC35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>
                <a:ea typeface="+mj-ea"/>
              </a:rPr>
              <a:t>MANAGING SSIS CODE in STORED PROCS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868" y="2796824"/>
            <a:ext cx="3343565" cy="1583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39" y="940767"/>
            <a:ext cx="3734350" cy="1722535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 rot="5400000">
            <a:off x="5319865" y="1761457"/>
            <a:ext cx="1021094" cy="555251"/>
          </a:xfrm>
          <a:prstGeom prst="bentArrow">
            <a:avLst>
              <a:gd name="adj1" fmla="val 25000"/>
              <a:gd name="adj2" fmla="val 25000"/>
              <a:gd name="adj3" fmla="val 21970"/>
              <a:gd name="adj4" fmla="val 589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27000" y="3059452"/>
            <a:ext cx="2858948" cy="156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USP_USR_&lt;Process&gt;_UPDATE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USP_USR_&lt;Process&gt;_UPSERT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USP_USR_&lt;Process&gt;_LOOKUP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USP_USR_&lt;Process&gt;_DELETE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USP_USR_&lt;Process&gt;_WRITETOCRM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99376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43000" y="464344"/>
            <a:ext cx="6858000" cy="342900"/>
          </a:xfrm>
          <a:prstGeom prst="rect">
            <a:avLst/>
          </a:prstGeom>
        </p:spPr>
        <p:txBody>
          <a:bodyPr anchor="b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 cap="all" spc="300">
                <a:solidFill>
                  <a:srgbClr val="5BAC35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>
                <a:ea typeface="+mj-ea"/>
              </a:rPr>
              <a:t>MANAGING SSIS CODE in STORED PROCS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58" y="917115"/>
            <a:ext cx="1754657" cy="110309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518219" y="2048303"/>
            <a:ext cx="3569582" cy="2232955"/>
            <a:chOff x="500291" y="2731070"/>
            <a:chExt cx="4759443" cy="2977273"/>
          </a:xfrm>
        </p:grpSpPr>
        <p:grpSp>
          <p:nvGrpSpPr>
            <p:cNvPr id="9" name="Group 8"/>
            <p:cNvGrpSpPr/>
            <p:nvPr/>
          </p:nvGrpSpPr>
          <p:grpSpPr>
            <a:xfrm>
              <a:off x="500291" y="3355308"/>
              <a:ext cx="4759443" cy="2353035"/>
              <a:chOff x="2959405" y="3444084"/>
              <a:chExt cx="4759443" cy="23530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9405" y="3444084"/>
                <a:ext cx="2621507" cy="19051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3221" y="4146401"/>
                <a:ext cx="3235627" cy="1650718"/>
              </a:xfrm>
              <a:prstGeom prst="rect">
                <a:avLst/>
              </a:prstGeom>
            </p:spPr>
          </p:pic>
        </p:grpSp>
        <p:sp>
          <p:nvSpPr>
            <p:cNvPr id="11" name="Left Arrow 10"/>
            <p:cNvSpPr/>
            <p:nvPr/>
          </p:nvSpPr>
          <p:spPr>
            <a:xfrm rot="20160340">
              <a:off x="2367978" y="2731070"/>
              <a:ext cx="1118586" cy="322717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18641" y="2118707"/>
            <a:ext cx="2581844" cy="2051658"/>
            <a:chOff x="5567521" y="2824943"/>
            <a:chExt cx="3442458" cy="273554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5158" y="3143600"/>
              <a:ext cx="3107185" cy="2186538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5567521" y="3010540"/>
              <a:ext cx="3442458" cy="2505195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5735158" y="2824943"/>
              <a:ext cx="2964959" cy="2735544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183166" y="807244"/>
            <a:ext cx="3424803" cy="1078646"/>
            <a:chOff x="2720221" y="1076325"/>
            <a:chExt cx="4566403" cy="14381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1920" y="1401904"/>
              <a:ext cx="2941575" cy="1112616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>
              <a:off x="2720221" y="1802853"/>
              <a:ext cx="842629" cy="31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33720" y="1489434"/>
              <a:ext cx="63094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Build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60818" y="1076325"/>
              <a:ext cx="372580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Blackbaud.CustomFx.BBDW.Catalog.SSIS.SQL.dll</a:t>
              </a:r>
            </a:p>
          </p:txBody>
        </p:sp>
      </p:grpSp>
      <p:sp>
        <p:nvSpPr>
          <p:cNvPr id="26" name="AutoShape 2" descr="Image result for Thumbs up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579" y="2745110"/>
            <a:ext cx="785968" cy="7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41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8959" y="321513"/>
            <a:ext cx="7507224" cy="560309"/>
          </a:xfrm>
        </p:spPr>
        <p:txBody>
          <a:bodyPr/>
          <a:lstStyle/>
          <a:p>
            <a:r>
              <a:rPr lang="en-US" dirty="0"/>
              <a:t>ETL QA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2" y="1421647"/>
            <a:ext cx="5673194" cy="296331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93273" y="1683328"/>
            <a:ext cx="1648691" cy="31865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cxnSp>
        <p:nvCxnSpPr>
          <p:cNvPr id="7" name="Straight Connector 6"/>
          <p:cNvCxnSpPr>
            <a:stCxn id="5" idx="7"/>
          </p:cNvCxnSpPr>
          <p:nvPr/>
        </p:nvCxnSpPr>
        <p:spPr>
          <a:xfrm flipV="1">
            <a:off x="3000518" y="1115292"/>
            <a:ext cx="2153373" cy="614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182393" y="971226"/>
            <a:ext cx="1378744" cy="2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013" dirty="0">
                <a:solidFill>
                  <a:srgbClr val="FF0000"/>
                </a:solidFill>
              </a:rPr>
              <a:t>USP Call</a:t>
            </a:r>
          </a:p>
        </p:txBody>
      </p:sp>
    </p:spTree>
    <p:extLst>
      <p:ext uri="{BB962C8B-B14F-4D97-AF65-F5344CB8AC3E}">
        <p14:creationId xmlns:p14="http://schemas.microsoft.com/office/powerpoint/2010/main" val="385906937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8959" y="321513"/>
            <a:ext cx="7507224" cy="560309"/>
          </a:xfrm>
        </p:spPr>
        <p:txBody>
          <a:bodyPr/>
          <a:lstStyle/>
          <a:p>
            <a:r>
              <a:rPr lang="en-US" dirty="0"/>
              <a:t>ETL QA PROCESS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0" y="1072708"/>
            <a:ext cx="6181716" cy="353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1804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02412"/>
            <a:ext cx="488731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Deployment Processes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ETL Management</a:t>
            </a:r>
          </a:p>
        </p:txBody>
      </p:sp>
    </p:spTree>
    <p:extLst>
      <p:ext uri="{BB962C8B-B14F-4D97-AF65-F5344CB8AC3E}">
        <p14:creationId xmlns:p14="http://schemas.microsoft.com/office/powerpoint/2010/main" val="25222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2263" y="426284"/>
            <a:ext cx="7507224" cy="424875"/>
          </a:xfrm>
        </p:spPr>
        <p:txBody>
          <a:bodyPr/>
          <a:lstStyle/>
          <a:p>
            <a:r>
              <a:rPr lang="en-US" dirty="0"/>
              <a:t>MANAGING ETL PROCESSES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9156" y="2215669"/>
            <a:ext cx="4266719" cy="187008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7221" y="2424373"/>
            <a:ext cx="2140406" cy="2294961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273393" y="1009427"/>
            <a:ext cx="5553075" cy="10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 of Queue &amp; Scheduling BBCRM Functionality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Utilize Out-of-Box BBDW Refresh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Write Custom “Global Change” specs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9627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7857" y="372794"/>
            <a:ext cx="7507224" cy="471331"/>
          </a:xfrm>
        </p:spPr>
        <p:txBody>
          <a:bodyPr/>
          <a:lstStyle/>
          <a:p>
            <a:r>
              <a:rPr lang="en-US" dirty="0"/>
              <a:t>ETL PROCESS AS A Global Change Spec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73" y="1070498"/>
            <a:ext cx="2880610" cy="34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067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WWF &amp; </a:t>
            </a:r>
            <a:r>
              <a:rPr lang="en-US" sz="1800" dirty="0" err="1">
                <a:solidFill>
                  <a:schemeClr val="bg1"/>
                </a:solidFill>
              </a:rPr>
              <a:t>Blackbaud</a:t>
            </a:r>
            <a:r>
              <a:rPr lang="en-US" sz="1800" dirty="0">
                <a:solidFill>
                  <a:schemeClr val="bg1"/>
                </a:solidFill>
              </a:rPr>
              <a:t> CRM</a:t>
            </a:r>
          </a:p>
        </p:txBody>
      </p:sp>
    </p:spTree>
    <p:extLst>
      <p:ext uri="{BB962C8B-B14F-4D97-AF65-F5344CB8AC3E}">
        <p14:creationId xmlns:p14="http://schemas.microsoft.com/office/powerpoint/2010/main" val="141806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2688" y="400929"/>
            <a:ext cx="7507224" cy="429128"/>
          </a:xfrm>
        </p:spPr>
        <p:txBody>
          <a:bodyPr/>
          <a:lstStyle/>
          <a:p>
            <a:r>
              <a:rPr lang="en-US" dirty="0"/>
              <a:t>Global Change Spec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04" y="1517388"/>
            <a:ext cx="5726927" cy="3200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40" y="1013680"/>
            <a:ext cx="6647121" cy="251482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 flipV="1">
            <a:off x="1694037" y="1318334"/>
            <a:ext cx="439445" cy="905522"/>
          </a:xfrm>
          <a:prstGeom prst="bentArrow">
            <a:avLst>
              <a:gd name="adj1" fmla="val 25000"/>
              <a:gd name="adj2" fmla="val 25000"/>
              <a:gd name="adj3" fmla="val 21970"/>
              <a:gd name="adj4" fmla="val 589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14784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5993" y="365760"/>
            <a:ext cx="7507224" cy="471331"/>
          </a:xfrm>
        </p:spPr>
        <p:txBody>
          <a:bodyPr/>
          <a:lstStyle/>
          <a:p>
            <a:r>
              <a:rPr lang="en-US" dirty="0"/>
              <a:t>Global Changes in 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22" y="954442"/>
            <a:ext cx="6238043" cy="347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8312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2743" y="377277"/>
            <a:ext cx="7507224" cy="449933"/>
          </a:xfrm>
        </p:spPr>
        <p:txBody>
          <a:bodyPr/>
          <a:lstStyle/>
          <a:p>
            <a:r>
              <a:rPr lang="en-US" dirty="0"/>
              <a:t>EDIT SQL AGENT JOB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24" y="2079233"/>
            <a:ext cx="2575960" cy="1683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43" y="947352"/>
            <a:ext cx="6681414" cy="1080229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 flipV="1">
            <a:off x="1407993" y="2073827"/>
            <a:ext cx="455159" cy="455006"/>
          </a:xfrm>
          <a:prstGeom prst="bentArrow">
            <a:avLst>
              <a:gd name="adj1" fmla="val 25000"/>
              <a:gd name="adj2" fmla="val 25000"/>
              <a:gd name="adj3" fmla="val 21970"/>
              <a:gd name="adj4" fmla="val 589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726" y="2147723"/>
            <a:ext cx="2360500" cy="1325995"/>
          </a:xfrm>
          <a:prstGeom prst="rect">
            <a:avLst/>
          </a:prstGeom>
        </p:spPr>
      </p:pic>
      <p:sp>
        <p:nvSpPr>
          <p:cNvPr id="8" name="Bent Arrow 7"/>
          <p:cNvSpPr/>
          <p:nvPr/>
        </p:nvSpPr>
        <p:spPr>
          <a:xfrm flipV="1">
            <a:off x="5114148" y="3509926"/>
            <a:ext cx="439445" cy="506405"/>
          </a:xfrm>
          <a:prstGeom prst="bentArrow">
            <a:avLst>
              <a:gd name="adj1" fmla="val 25000"/>
              <a:gd name="adj2" fmla="val 25000"/>
              <a:gd name="adj3" fmla="val 21970"/>
              <a:gd name="adj4" fmla="val 589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58" y="3577109"/>
            <a:ext cx="2115646" cy="120235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612068" y="2597656"/>
            <a:ext cx="328574" cy="213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96253370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331" y="407963"/>
            <a:ext cx="7507224" cy="436162"/>
          </a:xfrm>
        </p:spPr>
        <p:txBody>
          <a:bodyPr/>
          <a:lstStyle/>
          <a:p>
            <a:r>
              <a:rPr lang="en-US" dirty="0"/>
              <a:t>Record Operation Spec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16" y="1995424"/>
            <a:ext cx="4922947" cy="224047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64218" y="2834210"/>
            <a:ext cx="1648691" cy="31865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cxnSp>
        <p:nvCxnSpPr>
          <p:cNvPr id="6" name="Straight Connector 5"/>
          <p:cNvCxnSpPr>
            <a:stCxn id="5" idx="7"/>
            <a:endCxn id="7" idx="1"/>
          </p:cNvCxnSpPr>
          <p:nvPr/>
        </p:nvCxnSpPr>
        <p:spPr>
          <a:xfrm flipV="1">
            <a:off x="3071464" y="1669889"/>
            <a:ext cx="2158225" cy="12109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229689" y="1534082"/>
            <a:ext cx="1762317" cy="2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013" dirty="0">
                <a:solidFill>
                  <a:srgbClr val="FF0000"/>
                </a:solidFill>
              </a:rPr>
              <a:t>Link onto BBCRM Page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73393" y="1009427"/>
            <a:ext cx="5553075" cy="79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Similar to Global Change Spec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Used to link onto a CRM Page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09175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85925" y="221456"/>
            <a:ext cx="5886450" cy="3429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ea typeface="+mj-ea"/>
              </a:rPr>
              <a:t>To Summarize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41862" y="1095703"/>
            <a:ext cx="6593599" cy="3121572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Collaborative Tools for Planning, Sprints (Project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Mgt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), Design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SSIS Configurations to manage multiple data sources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Modularize and separate ETL Code into USP/View/UFN Specs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Pre-built Developer Tools &amp; Code Generators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Manage ETL Processes using Global Change &amp; Record Set Specs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BBDW Strategic Baseline Solution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84409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02397" y="1125513"/>
            <a:ext cx="6544600" cy="2922739"/>
            <a:chOff x="1334941" y="1500684"/>
            <a:chExt cx="8726133" cy="3896985"/>
          </a:xfrm>
        </p:grpSpPr>
        <p:sp>
          <p:nvSpPr>
            <p:cNvPr id="3073" name="Freeform 1"/>
            <p:cNvSpPr>
              <a:spLocks noChangeArrowheads="1"/>
            </p:cNvSpPr>
            <p:nvPr/>
          </p:nvSpPr>
          <p:spPr bwMode="auto">
            <a:xfrm>
              <a:off x="1334941" y="1500684"/>
              <a:ext cx="816566" cy="659589"/>
            </a:xfrm>
            <a:custGeom>
              <a:avLst/>
              <a:gdLst>
                <a:gd name="T0" fmla="*/ 2498 w 2499"/>
                <a:gd name="T1" fmla="*/ 232 h 2021"/>
                <a:gd name="T2" fmla="*/ 2498 w 2499"/>
                <a:gd name="T3" fmla="*/ 232 h 2021"/>
                <a:gd name="T4" fmla="*/ 2211 w 2499"/>
                <a:gd name="T5" fmla="*/ 314 h 2021"/>
                <a:gd name="T6" fmla="*/ 2430 w 2499"/>
                <a:gd name="T7" fmla="*/ 27 h 2021"/>
                <a:gd name="T8" fmla="*/ 2102 w 2499"/>
                <a:gd name="T9" fmla="*/ 150 h 2021"/>
                <a:gd name="T10" fmla="*/ 1734 w 2499"/>
                <a:gd name="T11" fmla="*/ 0 h 2021"/>
                <a:gd name="T12" fmla="*/ 1215 w 2499"/>
                <a:gd name="T13" fmla="*/ 505 h 2021"/>
                <a:gd name="T14" fmla="*/ 1228 w 2499"/>
                <a:gd name="T15" fmla="*/ 628 h 2021"/>
                <a:gd name="T16" fmla="*/ 177 w 2499"/>
                <a:gd name="T17" fmla="*/ 82 h 2021"/>
                <a:gd name="T18" fmla="*/ 109 w 2499"/>
                <a:gd name="T19" fmla="*/ 341 h 2021"/>
                <a:gd name="T20" fmla="*/ 341 w 2499"/>
                <a:gd name="T21" fmla="*/ 778 h 2021"/>
                <a:gd name="T22" fmla="*/ 109 w 2499"/>
                <a:gd name="T23" fmla="*/ 710 h 2021"/>
                <a:gd name="T24" fmla="*/ 109 w 2499"/>
                <a:gd name="T25" fmla="*/ 710 h 2021"/>
                <a:gd name="T26" fmla="*/ 519 w 2499"/>
                <a:gd name="T27" fmla="*/ 1215 h 2021"/>
                <a:gd name="T28" fmla="*/ 382 w 2499"/>
                <a:gd name="T29" fmla="*/ 1228 h 2021"/>
                <a:gd name="T30" fmla="*/ 287 w 2499"/>
                <a:gd name="T31" fmla="*/ 1228 h 2021"/>
                <a:gd name="T32" fmla="*/ 764 w 2499"/>
                <a:gd name="T33" fmla="*/ 1584 h 2021"/>
                <a:gd name="T34" fmla="*/ 123 w 2499"/>
                <a:gd name="T35" fmla="*/ 1802 h 2021"/>
                <a:gd name="T36" fmla="*/ 0 w 2499"/>
                <a:gd name="T37" fmla="*/ 1788 h 2021"/>
                <a:gd name="T38" fmla="*/ 792 w 2499"/>
                <a:gd name="T39" fmla="*/ 2020 h 2021"/>
                <a:gd name="T40" fmla="*/ 2252 w 2499"/>
                <a:gd name="T41" fmla="*/ 560 h 2021"/>
                <a:gd name="T42" fmla="*/ 2239 w 2499"/>
                <a:gd name="T43" fmla="*/ 505 h 2021"/>
                <a:gd name="T44" fmla="*/ 2498 w 2499"/>
                <a:gd name="T45" fmla="*/ 232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99" h="2021">
                  <a:moveTo>
                    <a:pt x="2498" y="232"/>
                  </a:moveTo>
                  <a:lnTo>
                    <a:pt x="2498" y="232"/>
                  </a:lnTo>
                  <a:cubicBezTo>
                    <a:pt x="2403" y="273"/>
                    <a:pt x="2307" y="300"/>
                    <a:pt x="2211" y="314"/>
                  </a:cubicBezTo>
                  <a:cubicBezTo>
                    <a:pt x="2307" y="246"/>
                    <a:pt x="2389" y="150"/>
                    <a:pt x="2430" y="27"/>
                  </a:cubicBezTo>
                  <a:cubicBezTo>
                    <a:pt x="2335" y="96"/>
                    <a:pt x="2225" y="136"/>
                    <a:pt x="2102" y="150"/>
                  </a:cubicBezTo>
                  <a:cubicBezTo>
                    <a:pt x="2007" y="55"/>
                    <a:pt x="1884" y="0"/>
                    <a:pt x="1734" y="0"/>
                  </a:cubicBezTo>
                  <a:cubicBezTo>
                    <a:pt x="1447" y="0"/>
                    <a:pt x="1215" y="218"/>
                    <a:pt x="1215" y="505"/>
                  </a:cubicBezTo>
                  <a:cubicBezTo>
                    <a:pt x="1215" y="546"/>
                    <a:pt x="1228" y="587"/>
                    <a:pt x="1228" y="628"/>
                  </a:cubicBezTo>
                  <a:cubicBezTo>
                    <a:pt x="806" y="601"/>
                    <a:pt x="437" y="396"/>
                    <a:pt x="177" y="82"/>
                  </a:cubicBezTo>
                  <a:cubicBezTo>
                    <a:pt x="136" y="164"/>
                    <a:pt x="109" y="246"/>
                    <a:pt x="109" y="341"/>
                  </a:cubicBezTo>
                  <a:cubicBezTo>
                    <a:pt x="109" y="519"/>
                    <a:pt x="205" y="682"/>
                    <a:pt x="341" y="778"/>
                  </a:cubicBezTo>
                  <a:cubicBezTo>
                    <a:pt x="259" y="764"/>
                    <a:pt x="177" y="751"/>
                    <a:pt x="109" y="710"/>
                  </a:cubicBezTo>
                  <a:lnTo>
                    <a:pt x="109" y="710"/>
                  </a:lnTo>
                  <a:cubicBezTo>
                    <a:pt x="109" y="955"/>
                    <a:pt x="287" y="1174"/>
                    <a:pt x="519" y="1215"/>
                  </a:cubicBezTo>
                  <a:cubicBezTo>
                    <a:pt x="478" y="1228"/>
                    <a:pt x="423" y="1228"/>
                    <a:pt x="382" y="1228"/>
                  </a:cubicBezTo>
                  <a:cubicBezTo>
                    <a:pt x="341" y="1228"/>
                    <a:pt x="314" y="1228"/>
                    <a:pt x="287" y="1228"/>
                  </a:cubicBezTo>
                  <a:cubicBezTo>
                    <a:pt x="355" y="1433"/>
                    <a:pt x="533" y="1570"/>
                    <a:pt x="764" y="1584"/>
                  </a:cubicBezTo>
                  <a:cubicBezTo>
                    <a:pt x="587" y="1720"/>
                    <a:pt x="369" y="1802"/>
                    <a:pt x="123" y="1802"/>
                  </a:cubicBezTo>
                  <a:cubicBezTo>
                    <a:pt x="82" y="1802"/>
                    <a:pt x="41" y="1802"/>
                    <a:pt x="0" y="1788"/>
                  </a:cubicBezTo>
                  <a:cubicBezTo>
                    <a:pt x="232" y="1938"/>
                    <a:pt x="505" y="2020"/>
                    <a:pt x="792" y="2020"/>
                  </a:cubicBezTo>
                  <a:cubicBezTo>
                    <a:pt x="1734" y="2020"/>
                    <a:pt x="2252" y="1242"/>
                    <a:pt x="2252" y="560"/>
                  </a:cubicBezTo>
                  <a:cubicBezTo>
                    <a:pt x="2252" y="546"/>
                    <a:pt x="2239" y="519"/>
                    <a:pt x="2239" y="505"/>
                  </a:cubicBezTo>
                  <a:cubicBezTo>
                    <a:pt x="2348" y="423"/>
                    <a:pt x="2430" y="341"/>
                    <a:pt x="2498" y="23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1225"/>
            </a:p>
          </p:txBody>
        </p:sp>
        <p:grpSp>
          <p:nvGrpSpPr>
            <p:cNvPr id="3081" name="Group 9"/>
            <p:cNvGrpSpPr>
              <a:grpSpLocks/>
            </p:cNvGrpSpPr>
            <p:nvPr/>
          </p:nvGrpSpPr>
          <p:grpSpPr bwMode="auto">
            <a:xfrm>
              <a:off x="1416310" y="2474043"/>
              <a:ext cx="653829" cy="658150"/>
              <a:chOff x="1786" y="2710"/>
              <a:chExt cx="454" cy="457"/>
            </a:xfrm>
            <a:gradFill>
              <a:gsLst>
                <a:gs pos="18000">
                  <a:srgbClr val="AF4695"/>
                </a:gs>
                <a:gs pos="1000">
                  <a:schemeClr val="accent2"/>
                </a:gs>
                <a:gs pos="42000">
                  <a:srgbClr val="EF40A0"/>
                </a:gs>
                <a:gs pos="99000">
                  <a:srgbClr val="FBE921"/>
                </a:gs>
                <a:gs pos="85500">
                  <a:srgbClr val="FB9B34"/>
                </a:gs>
                <a:gs pos="72000">
                  <a:srgbClr val="FB8634"/>
                </a:gs>
              </a:gsLst>
              <a:lin ang="4200000" scaled="0"/>
            </a:gradFill>
          </p:grpSpPr>
          <p:sp>
            <p:nvSpPr>
              <p:cNvPr id="3082" name="Freeform 10"/>
              <p:cNvSpPr>
                <a:spLocks noChangeArrowheads="1"/>
              </p:cNvSpPr>
              <p:nvPr/>
            </p:nvSpPr>
            <p:spPr bwMode="auto">
              <a:xfrm>
                <a:off x="1786" y="2710"/>
                <a:ext cx="454" cy="457"/>
              </a:xfrm>
              <a:custGeom>
                <a:avLst/>
                <a:gdLst>
                  <a:gd name="T0" fmla="*/ 997 w 2008"/>
                  <a:gd name="T1" fmla="*/ 177 h 2021"/>
                  <a:gd name="T2" fmla="*/ 997 w 2008"/>
                  <a:gd name="T3" fmla="*/ 177 h 2021"/>
                  <a:gd name="T4" fmla="*/ 1406 w 2008"/>
                  <a:gd name="T5" fmla="*/ 191 h 2021"/>
                  <a:gd name="T6" fmla="*/ 1598 w 2008"/>
                  <a:gd name="T7" fmla="*/ 218 h 2021"/>
                  <a:gd name="T8" fmla="*/ 1707 w 2008"/>
                  <a:gd name="T9" fmla="*/ 300 h 2021"/>
                  <a:gd name="T10" fmla="*/ 1789 w 2008"/>
                  <a:gd name="T11" fmla="*/ 409 h 2021"/>
                  <a:gd name="T12" fmla="*/ 1830 w 2008"/>
                  <a:gd name="T13" fmla="*/ 600 h 2021"/>
                  <a:gd name="T14" fmla="*/ 1830 w 2008"/>
                  <a:gd name="T15" fmla="*/ 1010 h 2021"/>
                  <a:gd name="T16" fmla="*/ 1830 w 2008"/>
                  <a:gd name="T17" fmla="*/ 1419 h 2021"/>
                  <a:gd name="T18" fmla="*/ 1789 w 2008"/>
                  <a:gd name="T19" fmla="*/ 1597 h 2021"/>
                  <a:gd name="T20" fmla="*/ 1707 w 2008"/>
                  <a:gd name="T21" fmla="*/ 1719 h 2021"/>
                  <a:gd name="T22" fmla="*/ 1598 w 2008"/>
                  <a:gd name="T23" fmla="*/ 1788 h 2021"/>
                  <a:gd name="T24" fmla="*/ 1406 w 2008"/>
                  <a:gd name="T25" fmla="*/ 1829 h 2021"/>
                  <a:gd name="T26" fmla="*/ 997 w 2008"/>
                  <a:gd name="T27" fmla="*/ 1829 h 2021"/>
                  <a:gd name="T28" fmla="*/ 601 w 2008"/>
                  <a:gd name="T29" fmla="*/ 1829 h 2021"/>
                  <a:gd name="T30" fmla="*/ 410 w 2008"/>
                  <a:gd name="T31" fmla="*/ 1788 h 2021"/>
                  <a:gd name="T32" fmla="*/ 287 w 2008"/>
                  <a:gd name="T33" fmla="*/ 1719 h 2021"/>
                  <a:gd name="T34" fmla="*/ 219 w 2008"/>
                  <a:gd name="T35" fmla="*/ 1597 h 2021"/>
                  <a:gd name="T36" fmla="*/ 178 w 2008"/>
                  <a:gd name="T37" fmla="*/ 1419 h 2021"/>
                  <a:gd name="T38" fmla="*/ 178 w 2008"/>
                  <a:gd name="T39" fmla="*/ 1010 h 2021"/>
                  <a:gd name="T40" fmla="*/ 178 w 2008"/>
                  <a:gd name="T41" fmla="*/ 600 h 2021"/>
                  <a:gd name="T42" fmla="*/ 219 w 2008"/>
                  <a:gd name="T43" fmla="*/ 409 h 2021"/>
                  <a:gd name="T44" fmla="*/ 287 w 2008"/>
                  <a:gd name="T45" fmla="*/ 300 h 2021"/>
                  <a:gd name="T46" fmla="*/ 410 w 2008"/>
                  <a:gd name="T47" fmla="*/ 218 h 2021"/>
                  <a:gd name="T48" fmla="*/ 601 w 2008"/>
                  <a:gd name="T49" fmla="*/ 191 h 2021"/>
                  <a:gd name="T50" fmla="*/ 997 w 2008"/>
                  <a:gd name="T51" fmla="*/ 177 h 2021"/>
                  <a:gd name="T52" fmla="*/ 997 w 2008"/>
                  <a:gd name="T53" fmla="*/ 0 h 2021"/>
                  <a:gd name="T54" fmla="*/ 997 w 2008"/>
                  <a:gd name="T55" fmla="*/ 0 h 2021"/>
                  <a:gd name="T56" fmla="*/ 587 w 2008"/>
                  <a:gd name="T57" fmla="*/ 13 h 2021"/>
                  <a:gd name="T58" fmla="*/ 342 w 2008"/>
                  <a:gd name="T59" fmla="*/ 54 h 2021"/>
                  <a:gd name="T60" fmla="*/ 164 w 2008"/>
                  <a:gd name="T61" fmla="*/ 163 h 2021"/>
                  <a:gd name="T62" fmla="*/ 55 w 2008"/>
                  <a:gd name="T63" fmla="*/ 355 h 2021"/>
                  <a:gd name="T64" fmla="*/ 0 w 2008"/>
                  <a:gd name="T65" fmla="*/ 587 h 2021"/>
                  <a:gd name="T66" fmla="*/ 0 w 2008"/>
                  <a:gd name="T67" fmla="*/ 1010 h 2021"/>
                  <a:gd name="T68" fmla="*/ 0 w 2008"/>
                  <a:gd name="T69" fmla="*/ 1419 h 2021"/>
                  <a:gd name="T70" fmla="*/ 55 w 2008"/>
                  <a:gd name="T71" fmla="*/ 1665 h 2021"/>
                  <a:gd name="T72" fmla="*/ 164 w 2008"/>
                  <a:gd name="T73" fmla="*/ 1843 h 2021"/>
                  <a:gd name="T74" fmla="*/ 342 w 2008"/>
                  <a:gd name="T75" fmla="*/ 1965 h 2021"/>
                  <a:gd name="T76" fmla="*/ 587 w 2008"/>
                  <a:gd name="T77" fmla="*/ 2006 h 2021"/>
                  <a:gd name="T78" fmla="*/ 997 w 2008"/>
                  <a:gd name="T79" fmla="*/ 2020 h 2021"/>
                  <a:gd name="T80" fmla="*/ 1420 w 2008"/>
                  <a:gd name="T81" fmla="*/ 2006 h 2021"/>
                  <a:gd name="T82" fmla="*/ 1666 w 2008"/>
                  <a:gd name="T83" fmla="*/ 1965 h 2021"/>
                  <a:gd name="T84" fmla="*/ 1843 w 2008"/>
                  <a:gd name="T85" fmla="*/ 1843 h 2021"/>
                  <a:gd name="T86" fmla="*/ 1952 w 2008"/>
                  <a:gd name="T87" fmla="*/ 1665 h 2021"/>
                  <a:gd name="T88" fmla="*/ 2007 w 2008"/>
                  <a:gd name="T89" fmla="*/ 1419 h 2021"/>
                  <a:gd name="T90" fmla="*/ 2007 w 2008"/>
                  <a:gd name="T91" fmla="*/ 1010 h 2021"/>
                  <a:gd name="T92" fmla="*/ 2007 w 2008"/>
                  <a:gd name="T93" fmla="*/ 587 h 2021"/>
                  <a:gd name="T94" fmla="*/ 1952 w 2008"/>
                  <a:gd name="T95" fmla="*/ 355 h 2021"/>
                  <a:gd name="T96" fmla="*/ 1843 w 2008"/>
                  <a:gd name="T97" fmla="*/ 163 h 2021"/>
                  <a:gd name="T98" fmla="*/ 1666 w 2008"/>
                  <a:gd name="T99" fmla="*/ 54 h 2021"/>
                  <a:gd name="T100" fmla="*/ 1420 w 2008"/>
                  <a:gd name="T101" fmla="*/ 13 h 2021"/>
                  <a:gd name="T102" fmla="*/ 997 w 2008"/>
                  <a:gd name="T103" fmla="*/ 0 h 2021"/>
                  <a:gd name="T104" fmla="*/ 997 w 2008"/>
                  <a:gd name="T105" fmla="*/ 177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08" h="2021">
                    <a:moveTo>
                      <a:pt x="997" y="177"/>
                    </a:moveTo>
                    <a:lnTo>
                      <a:pt x="997" y="177"/>
                    </a:lnTo>
                    <a:cubicBezTo>
                      <a:pt x="1270" y="177"/>
                      <a:pt x="1311" y="177"/>
                      <a:pt x="1406" y="191"/>
                    </a:cubicBezTo>
                    <a:cubicBezTo>
                      <a:pt x="1502" y="191"/>
                      <a:pt x="1557" y="204"/>
                      <a:pt x="1598" y="218"/>
                    </a:cubicBezTo>
                    <a:cubicBezTo>
                      <a:pt x="1638" y="246"/>
                      <a:pt x="1679" y="259"/>
                      <a:pt x="1707" y="300"/>
                    </a:cubicBezTo>
                    <a:cubicBezTo>
                      <a:pt x="1747" y="327"/>
                      <a:pt x="1775" y="368"/>
                      <a:pt x="1789" y="409"/>
                    </a:cubicBezTo>
                    <a:cubicBezTo>
                      <a:pt x="1802" y="450"/>
                      <a:pt x="1816" y="505"/>
                      <a:pt x="1830" y="600"/>
                    </a:cubicBezTo>
                    <a:cubicBezTo>
                      <a:pt x="1830" y="709"/>
                      <a:pt x="1830" y="737"/>
                      <a:pt x="1830" y="1010"/>
                    </a:cubicBezTo>
                    <a:cubicBezTo>
                      <a:pt x="1830" y="1283"/>
                      <a:pt x="1830" y="1310"/>
                      <a:pt x="1830" y="1419"/>
                    </a:cubicBezTo>
                    <a:cubicBezTo>
                      <a:pt x="1816" y="1515"/>
                      <a:pt x="1802" y="1570"/>
                      <a:pt x="1789" y="1597"/>
                    </a:cubicBezTo>
                    <a:cubicBezTo>
                      <a:pt x="1775" y="1651"/>
                      <a:pt x="1747" y="1679"/>
                      <a:pt x="1707" y="1719"/>
                    </a:cubicBezTo>
                    <a:cubicBezTo>
                      <a:pt x="1679" y="1747"/>
                      <a:pt x="1638" y="1774"/>
                      <a:pt x="1598" y="1788"/>
                    </a:cubicBezTo>
                    <a:cubicBezTo>
                      <a:pt x="1557" y="1801"/>
                      <a:pt x="1502" y="1829"/>
                      <a:pt x="1406" y="1829"/>
                    </a:cubicBezTo>
                    <a:cubicBezTo>
                      <a:pt x="1311" y="1829"/>
                      <a:pt x="1270" y="1829"/>
                      <a:pt x="997" y="1829"/>
                    </a:cubicBezTo>
                    <a:cubicBezTo>
                      <a:pt x="737" y="1829"/>
                      <a:pt x="696" y="1829"/>
                      <a:pt x="601" y="1829"/>
                    </a:cubicBezTo>
                    <a:cubicBezTo>
                      <a:pt x="492" y="1829"/>
                      <a:pt x="451" y="1801"/>
                      <a:pt x="410" y="1788"/>
                    </a:cubicBezTo>
                    <a:cubicBezTo>
                      <a:pt x="369" y="1774"/>
                      <a:pt x="328" y="1747"/>
                      <a:pt x="287" y="1719"/>
                    </a:cubicBezTo>
                    <a:cubicBezTo>
                      <a:pt x="260" y="1679"/>
                      <a:pt x="232" y="1651"/>
                      <a:pt x="219" y="1597"/>
                    </a:cubicBezTo>
                    <a:cubicBezTo>
                      <a:pt x="205" y="1570"/>
                      <a:pt x="191" y="1515"/>
                      <a:pt x="178" y="1419"/>
                    </a:cubicBezTo>
                    <a:cubicBezTo>
                      <a:pt x="178" y="1310"/>
                      <a:pt x="178" y="1283"/>
                      <a:pt x="178" y="1010"/>
                    </a:cubicBezTo>
                    <a:cubicBezTo>
                      <a:pt x="178" y="737"/>
                      <a:pt x="178" y="709"/>
                      <a:pt x="178" y="600"/>
                    </a:cubicBezTo>
                    <a:cubicBezTo>
                      <a:pt x="191" y="505"/>
                      <a:pt x="205" y="450"/>
                      <a:pt x="219" y="409"/>
                    </a:cubicBezTo>
                    <a:cubicBezTo>
                      <a:pt x="232" y="368"/>
                      <a:pt x="260" y="327"/>
                      <a:pt x="287" y="300"/>
                    </a:cubicBezTo>
                    <a:cubicBezTo>
                      <a:pt x="328" y="259"/>
                      <a:pt x="369" y="246"/>
                      <a:pt x="410" y="218"/>
                    </a:cubicBezTo>
                    <a:cubicBezTo>
                      <a:pt x="451" y="204"/>
                      <a:pt x="492" y="191"/>
                      <a:pt x="601" y="191"/>
                    </a:cubicBezTo>
                    <a:cubicBezTo>
                      <a:pt x="696" y="177"/>
                      <a:pt x="737" y="177"/>
                      <a:pt x="997" y="177"/>
                    </a:cubicBezTo>
                    <a:lnTo>
                      <a:pt x="997" y="0"/>
                    </a:lnTo>
                    <a:lnTo>
                      <a:pt x="997" y="0"/>
                    </a:lnTo>
                    <a:cubicBezTo>
                      <a:pt x="724" y="0"/>
                      <a:pt x="696" y="0"/>
                      <a:pt x="587" y="13"/>
                    </a:cubicBezTo>
                    <a:cubicBezTo>
                      <a:pt x="478" y="13"/>
                      <a:pt x="410" y="27"/>
                      <a:pt x="342" y="54"/>
                    </a:cubicBezTo>
                    <a:cubicBezTo>
                      <a:pt x="273" y="82"/>
                      <a:pt x="219" y="109"/>
                      <a:pt x="164" y="163"/>
                    </a:cubicBezTo>
                    <a:cubicBezTo>
                      <a:pt x="109" y="232"/>
                      <a:pt x="69" y="286"/>
                      <a:pt x="55" y="355"/>
                    </a:cubicBezTo>
                    <a:cubicBezTo>
                      <a:pt x="28" y="409"/>
                      <a:pt x="14" y="491"/>
                      <a:pt x="0" y="587"/>
                    </a:cubicBezTo>
                    <a:cubicBezTo>
                      <a:pt x="0" y="696"/>
                      <a:pt x="0" y="737"/>
                      <a:pt x="0" y="1010"/>
                    </a:cubicBezTo>
                    <a:cubicBezTo>
                      <a:pt x="0" y="1283"/>
                      <a:pt x="0" y="1310"/>
                      <a:pt x="0" y="1419"/>
                    </a:cubicBezTo>
                    <a:cubicBezTo>
                      <a:pt x="14" y="1528"/>
                      <a:pt x="28" y="1611"/>
                      <a:pt x="55" y="1665"/>
                    </a:cubicBezTo>
                    <a:cubicBezTo>
                      <a:pt x="69" y="1733"/>
                      <a:pt x="109" y="1788"/>
                      <a:pt x="164" y="1843"/>
                    </a:cubicBezTo>
                    <a:cubicBezTo>
                      <a:pt x="219" y="1897"/>
                      <a:pt x="273" y="1938"/>
                      <a:pt x="342" y="1965"/>
                    </a:cubicBezTo>
                    <a:cubicBezTo>
                      <a:pt x="410" y="1993"/>
                      <a:pt x="478" y="2006"/>
                      <a:pt x="587" y="2006"/>
                    </a:cubicBezTo>
                    <a:cubicBezTo>
                      <a:pt x="696" y="2020"/>
                      <a:pt x="724" y="2020"/>
                      <a:pt x="997" y="2020"/>
                    </a:cubicBezTo>
                    <a:cubicBezTo>
                      <a:pt x="1284" y="2020"/>
                      <a:pt x="1311" y="2020"/>
                      <a:pt x="1420" y="2006"/>
                    </a:cubicBezTo>
                    <a:cubicBezTo>
                      <a:pt x="1529" y="2006"/>
                      <a:pt x="1598" y="1993"/>
                      <a:pt x="1666" y="1965"/>
                    </a:cubicBezTo>
                    <a:cubicBezTo>
                      <a:pt x="1734" y="1938"/>
                      <a:pt x="1789" y="1897"/>
                      <a:pt x="1843" y="1843"/>
                    </a:cubicBezTo>
                    <a:cubicBezTo>
                      <a:pt x="1898" y="1788"/>
                      <a:pt x="1925" y="1733"/>
                      <a:pt x="1952" y="1665"/>
                    </a:cubicBezTo>
                    <a:cubicBezTo>
                      <a:pt x="1980" y="1611"/>
                      <a:pt x="1993" y="1528"/>
                      <a:pt x="2007" y="1419"/>
                    </a:cubicBezTo>
                    <a:cubicBezTo>
                      <a:pt x="2007" y="1310"/>
                      <a:pt x="2007" y="1283"/>
                      <a:pt x="2007" y="1010"/>
                    </a:cubicBezTo>
                    <a:cubicBezTo>
                      <a:pt x="2007" y="737"/>
                      <a:pt x="2007" y="696"/>
                      <a:pt x="2007" y="587"/>
                    </a:cubicBezTo>
                    <a:cubicBezTo>
                      <a:pt x="1993" y="491"/>
                      <a:pt x="1980" y="409"/>
                      <a:pt x="1952" y="355"/>
                    </a:cubicBezTo>
                    <a:cubicBezTo>
                      <a:pt x="1925" y="286"/>
                      <a:pt x="1898" y="232"/>
                      <a:pt x="1843" y="163"/>
                    </a:cubicBezTo>
                    <a:cubicBezTo>
                      <a:pt x="1789" y="109"/>
                      <a:pt x="1734" y="82"/>
                      <a:pt x="1666" y="54"/>
                    </a:cubicBezTo>
                    <a:cubicBezTo>
                      <a:pt x="1598" y="27"/>
                      <a:pt x="1529" y="13"/>
                      <a:pt x="1420" y="13"/>
                    </a:cubicBezTo>
                    <a:cubicBezTo>
                      <a:pt x="1311" y="0"/>
                      <a:pt x="1284" y="0"/>
                      <a:pt x="997" y="0"/>
                    </a:cubicBezTo>
                    <a:lnTo>
                      <a:pt x="997" y="17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083" name="Freeform 11"/>
              <p:cNvSpPr>
                <a:spLocks noChangeArrowheads="1"/>
              </p:cNvSpPr>
              <p:nvPr/>
            </p:nvSpPr>
            <p:spPr bwMode="auto">
              <a:xfrm>
                <a:off x="1897" y="2821"/>
                <a:ext cx="231" cy="234"/>
              </a:xfrm>
              <a:custGeom>
                <a:avLst/>
                <a:gdLst>
                  <a:gd name="T0" fmla="*/ 505 w 1025"/>
                  <a:gd name="T1" fmla="*/ 0 h 1038"/>
                  <a:gd name="T2" fmla="*/ 505 w 1025"/>
                  <a:gd name="T3" fmla="*/ 0 h 1038"/>
                  <a:gd name="T4" fmla="*/ 0 w 1025"/>
                  <a:gd name="T5" fmla="*/ 519 h 1038"/>
                  <a:gd name="T6" fmla="*/ 505 w 1025"/>
                  <a:gd name="T7" fmla="*/ 1037 h 1038"/>
                  <a:gd name="T8" fmla="*/ 1024 w 1025"/>
                  <a:gd name="T9" fmla="*/ 519 h 1038"/>
                  <a:gd name="T10" fmla="*/ 505 w 1025"/>
                  <a:gd name="T11" fmla="*/ 0 h 1038"/>
                  <a:gd name="T12" fmla="*/ 505 w 1025"/>
                  <a:gd name="T13" fmla="*/ 847 h 1038"/>
                  <a:gd name="T14" fmla="*/ 505 w 1025"/>
                  <a:gd name="T15" fmla="*/ 847 h 1038"/>
                  <a:gd name="T16" fmla="*/ 177 w 1025"/>
                  <a:gd name="T17" fmla="*/ 519 h 1038"/>
                  <a:gd name="T18" fmla="*/ 505 w 1025"/>
                  <a:gd name="T19" fmla="*/ 177 h 1038"/>
                  <a:gd name="T20" fmla="*/ 846 w 1025"/>
                  <a:gd name="T21" fmla="*/ 519 h 1038"/>
                  <a:gd name="T22" fmla="*/ 505 w 1025"/>
                  <a:gd name="T23" fmla="*/ 847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25" h="1038">
                    <a:moveTo>
                      <a:pt x="505" y="0"/>
                    </a:moveTo>
                    <a:lnTo>
                      <a:pt x="505" y="0"/>
                    </a:lnTo>
                    <a:cubicBezTo>
                      <a:pt x="232" y="0"/>
                      <a:pt x="0" y="232"/>
                      <a:pt x="0" y="519"/>
                    </a:cubicBezTo>
                    <a:cubicBezTo>
                      <a:pt x="0" y="806"/>
                      <a:pt x="232" y="1037"/>
                      <a:pt x="505" y="1037"/>
                    </a:cubicBezTo>
                    <a:cubicBezTo>
                      <a:pt x="792" y="1037"/>
                      <a:pt x="1024" y="806"/>
                      <a:pt x="1024" y="519"/>
                    </a:cubicBezTo>
                    <a:cubicBezTo>
                      <a:pt x="1024" y="232"/>
                      <a:pt x="792" y="0"/>
                      <a:pt x="505" y="0"/>
                    </a:cubicBezTo>
                    <a:close/>
                    <a:moveTo>
                      <a:pt x="505" y="847"/>
                    </a:moveTo>
                    <a:lnTo>
                      <a:pt x="505" y="847"/>
                    </a:lnTo>
                    <a:cubicBezTo>
                      <a:pt x="327" y="847"/>
                      <a:pt x="177" y="696"/>
                      <a:pt x="177" y="519"/>
                    </a:cubicBezTo>
                    <a:cubicBezTo>
                      <a:pt x="177" y="328"/>
                      <a:pt x="327" y="177"/>
                      <a:pt x="505" y="177"/>
                    </a:cubicBezTo>
                    <a:cubicBezTo>
                      <a:pt x="696" y="177"/>
                      <a:pt x="846" y="328"/>
                      <a:pt x="846" y="519"/>
                    </a:cubicBezTo>
                    <a:cubicBezTo>
                      <a:pt x="846" y="696"/>
                      <a:pt x="696" y="847"/>
                      <a:pt x="505" y="84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084" name="Freeform 12"/>
              <p:cNvSpPr>
                <a:spLocks noChangeArrowheads="1"/>
              </p:cNvSpPr>
              <p:nvPr/>
            </p:nvSpPr>
            <p:spPr bwMode="auto">
              <a:xfrm>
                <a:off x="2108" y="2790"/>
                <a:ext cx="55" cy="52"/>
              </a:xfrm>
              <a:custGeom>
                <a:avLst/>
                <a:gdLst>
                  <a:gd name="T0" fmla="*/ 246 w 247"/>
                  <a:gd name="T1" fmla="*/ 109 h 233"/>
                  <a:gd name="T2" fmla="*/ 246 w 247"/>
                  <a:gd name="T3" fmla="*/ 109 h 233"/>
                  <a:gd name="T4" fmla="*/ 123 w 247"/>
                  <a:gd name="T5" fmla="*/ 232 h 233"/>
                  <a:gd name="T6" fmla="*/ 0 w 247"/>
                  <a:gd name="T7" fmla="*/ 109 h 233"/>
                  <a:gd name="T8" fmla="*/ 123 w 247"/>
                  <a:gd name="T9" fmla="*/ 0 h 233"/>
                  <a:gd name="T10" fmla="*/ 246 w 247"/>
                  <a:gd name="T11" fmla="*/ 10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7" h="233">
                    <a:moveTo>
                      <a:pt x="246" y="109"/>
                    </a:moveTo>
                    <a:lnTo>
                      <a:pt x="246" y="109"/>
                    </a:lnTo>
                    <a:cubicBezTo>
                      <a:pt x="246" y="177"/>
                      <a:pt x="191" y="232"/>
                      <a:pt x="123" y="232"/>
                    </a:cubicBezTo>
                    <a:cubicBezTo>
                      <a:pt x="54" y="232"/>
                      <a:pt x="0" y="177"/>
                      <a:pt x="0" y="109"/>
                    </a:cubicBezTo>
                    <a:cubicBezTo>
                      <a:pt x="0" y="54"/>
                      <a:pt x="54" y="0"/>
                      <a:pt x="123" y="0"/>
                    </a:cubicBezTo>
                    <a:cubicBezTo>
                      <a:pt x="191" y="0"/>
                      <a:pt x="246" y="54"/>
                      <a:pt x="246" y="10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grpSp>
          <p:nvGrpSpPr>
            <p:cNvPr id="3085" name="Group 13"/>
            <p:cNvGrpSpPr>
              <a:grpSpLocks/>
            </p:cNvGrpSpPr>
            <p:nvPr/>
          </p:nvGrpSpPr>
          <p:grpSpPr bwMode="auto">
            <a:xfrm>
              <a:off x="1420630" y="3573978"/>
              <a:ext cx="645188" cy="649508"/>
              <a:chOff x="2578" y="2995"/>
              <a:chExt cx="448" cy="451"/>
            </a:xfrm>
          </p:grpSpPr>
          <p:sp>
            <p:nvSpPr>
              <p:cNvPr id="3086" name="Freeform 14"/>
              <p:cNvSpPr>
                <a:spLocks noChangeArrowheads="1"/>
              </p:cNvSpPr>
              <p:nvPr/>
            </p:nvSpPr>
            <p:spPr bwMode="auto">
              <a:xfrm>
                <a:off x="2578" y="2995"/>
                <a:ext cx="448" cy="448"/>
              </a:xfrm>
              <a:custGeom>
                <a:avLst/>
                <a:gdLst>
                  <a:gd name="T0" fmla="*/ 1870 w 1980"/>
                  <a:gd name="T1" fmla="*/ 1980 h 1981"/>
                  <a:gd name="T2" fmla="*/ 1870 w 1980"/>
                  <a:gd name="T3" fmla="*/ 1980 h 1981"/>
                  <a:gd name="T4" fmla="*/ 1979 w 1980"/>
                  <a:gd name="T5" fmla="*/ 1871 h 1981"/>
                  <a:gd name="T6" fmla="*/ 1979 w 1980"/>
                  <a:gd name="T7" fmla="*/ 109 h 1981"/>
                  <a:gd name="T8" fmla="*/ 1870 w 1980"/>
                  <a:gd name="T9" fmla="*/ 0 h 1981"/>
                  <a:gd name="T10" fmla="*/ 109 w 1980"/>
                  <a:gd name="T11" fmla="*/ 0 h 1981"/>
                  <a:gd name="T12" fmla="*/ 0 w 1980"/>
                  <a:gd name="T13" fmla="*/ 109 h 1981"/>
                  <a:gd name="T14" fmla="*/ 0 w 1980"/>
                  <a:gd name="T15" fmla="*/ 1871 h 1981"/>
                  <a:gd name="T16" fmla="*/ 109 w 1980"/>
                  <a:gd name="T17" fmla="*/ 1980 h 1981"/>
                  <a:gd name="T18" fmla="*/ 1870 w 1980"/>
                  <a:gd name="T19" fmla="*/ 1980 h 1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0" h="1981">
                    <a:moveTo>
                      <a:pt x="1870" y="1980"/>
                    </a:moveTo>
                    <a:lnTo>
                      <a:pt x="1870" y="1980"/>
                    </a:lnTo>
                    <a:cubicBezTo>
                      <a:pt x="1924" y="1980"/>
                      <a:pt x="1979" y="1925"/>
                      <a:pt x="1979" y="1871"/>
                    </a:cubicBezTo>
                    <a:cubicBezTo>
                      <a:pt x="1979" y="109"/>
                      <a:pt x="1979" y="109"/>
                      <a:pt x="1979" y="109"/>
                    </a:cubicBezTo>
                    <a:cubicBezTo>
                      <a:pt x="1979" y="41"/>
                      <a:pt x="1924" y="0"/>
                      <a:pt x="187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41" y="0"/>
                      <a:pt x="0" y="41"/>
                      <a:pt x="0" y="109"/>
                    </a:cubicBezTo>
                    <a:cubicBezTo>
                      <a:pt x="0" y="1871"/>
                      <a:pt x="0" y="1871"/>
                      <a:pt x="0" y="1871"/>
                    </a:cubicBezTo>
                    <a:cubicBezTo>
                      <a:pt x="0" y="1925"/>
                      <a:pt x="41" y="1980"/>
                      <a:pt x="109" y="1980"/>
                    </a:cubicBezTo>
                    <a:lnTo>
                      <a:pt x="1870" y="198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087" name="Freeform 15"/>
              <p:cNvSpPr>
                <a:spLocks noChangeArrowheads="1"/>
              </p:cNvSpPr>
              <p:nvPr/>
            </p:nvSpPr>
            <p:spPr bwMode="auto">
              <a:xfrm>
                <a:off x="2758" y="3066"/>
                <a:ext cx="197" cy="380"/>
              </a:xfrm>
              <a:custGeom>
                <a:avLst/>
                <a:gdLst>
                  <a:gd name="T0" fmla="*/ 574 w 875"/>
                  <a:gd name="T1" fmla="*/ 1679 h 1680"/>
                  <a:gd name="T2" fmla="*/ 574 w 875"/>
                  <a:gd name="T3" fmla="*/ 1679 h 1680"/>
                  <a:gd name="T4" fmla="*/ 574 w 875"/>
                  <a:gd name="T5" fmla="*/ 915 h 1680"/>
                  <a:gd name="T6" fmla="*/ 833 w 875"/>
                  <a:gd name="T7" fmla="*/ 915 h 1680"/>
                  <a:gd name="T8" fmla="*/ 874 w 875"/>
                  <a:gd name="T9" fmla="*/ 614 h 1680"/>
                  <a:gd name="T10" fmla="*/ 574 w 875"/>
                  <a:gd name="T11" fmla="*/ 614 h 1680"/>
                  <a:gd name="T12" fmla="*/ 574 w 875"/>
                  <a:gd name="T13" fmla="*/ 423 h 1680"/>
                  <a:gd name="T14" fmla="*/ 724 w 875"/>
                  <a:gd name="T15" fmla="*/ 287 h 1680"/>
                  <a:gd name="T16" fmla="*/ 874 w 875"/>
                  <a:gd name="T17" fmla="*/ 287 h 1680"/>
                  <a:gd name="T18" fmla="*/ 874 w 875"/>
                  <a:gd name="T19" fmla="*/ 14 h 1680"/>
                  <a:gd name="T20" fmla="*/ 655 w 875"/>
                  <a:gd name="T21" fmla="*/ 0 h 1680"/>
                  <a:gd name="T22" fmla="*/ 260 w 875"/>
                  <a:gd name="T23" fmla="*/ 396 h 1680"/>
                  <a:gd name="T24" fmla="*/ 260 w 875"/>
                  <a:gd name="T25" fmla="*/ 614 h 1680"/>
                  <a:gd name="T26" fmla="*/ 0 w 875"/>
                  <a:gd name="T27" fmla="*/ 614 h 1680"/>
                  <a:gd name="T28" fmla="*/ 0 w 875"/>
                  <a:gd name="T29" fmla="*/ 915 h 1680"/>
                  <a:gd name="T30" fmla="*/ 260 w 875"/>
                  <a:gd name="T31" fmla="*/ 915 h 1680"/>
                  <a:gd name="T32" fmla="*/ 260 w 875"/>
                  <a:gd name="T33" fmla="*/ 1679 h 1680"/>
                  <a:gd name="T34" fmla="*/ 574 w 875"/>
                  <a:gd name="T35" fmla="*/ 1679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5" h="1680">
                    <a:moveTo>
                      <a:pt x="574" y="1679"/>
                    </a:moveTo>
                    <a:lnTo>
                      <a:pt x="574" y="1679"/>
                    </a:lnTo>
                    <a:cubicBezTo>
                      <a:pt x="574" y="915"/>
                      <a:pt x="574" y="915"/>
                      <a:pt x="574" y="915"/>
                    </a:cubicBezTo>
                    <a:cubicBezTo>
                      <a:pt x="833" y="915"/>
                      <a:pt x="833" y="915"/>
                      <a:pt x="833" y="915"/>
                    </a:cubicBezTo>
                    <a:cubicBezTo>
                      <a:pt x="874" y="614"/>
                      <a:pt x="874" y="614"/>
                      <a:pt x="874" y="614"/>
                    </a:cubicBezTo>
                    <a:cubicBezTo>
                      <a:pt x="574" y="614"/>
                      <a:pt x="574" y="614"/>
                      <a:pt x="574" y="614"/>
                    </a:cubicBezTo>
                    <a:cubicBezTo>
                      <a:pt x="574" y="423"/>
                      <a:pt x="574" y="423"/>
                      <a:pt x="574" y="423"/>
                    </a:cubicBezTo>
                    <a:cubicBezTo>
                      <a:pt x="574" y="341"/>
                      <a:pt x="601" y="287"/>
                      <a:pt x="724" y="287"/>
                    </a:cubicBezTo>
                    <a:cubicBezTo>
                      <a:pt x="874" y="287"/>
                      <a:pt x="874" y="287"/>
                      <a:pt x="874" y="287"/>
                    </a:cubicBezTo>
                    <a:cubicBezTo>
                      <a:pt x="874" y="14"/>
                      <a:pt x="874" y="14"/>
                      <a:pt x="874" y="14"/>
                    </a:cubicBezTo>
                    <a:cubicBezTo>
                      <a:pt x="847" y="14"/>
                      <a:pt x="765" y="0"/>
                      <a:pt x="655" y="0"/>
                    </a:cubicBezTo>
                    <a:cubicBezTo>
                      <a:pt x="423" y="0"/>
                      <a:pt x="260" y="137"/>
                      <a:pt x="260" y="396"/>
                    </a:cubicBezTo>
                    <a:cubicBezTo>
                      <a:pt x="260" y="614"/>
                      <a:pt x="260" y="614"/>
                      <a:pt x="26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915"/>
                      <a:pt x="0" y="915"/>
                      <a:pt x="0" y="915"/>
                    </a:cubicBezTo>
                    <a:cubicBezTo>
                      <a:pt x="260" y="915"/>
                      <a:pt x="260" y="915"/>
                      <a:pt x="260" y="915"/>
                    </a:cubicBezTo>
                    <a:cubicBezTo>
                      <a:pt x="260" y="1679"/>
                      <a:pt x="260" y="1679"/>
                      <a:pt x="260" y="1679"/>
                    </a:cubicBezTo>
                    <a:lnTo>
                      <a:pt x="574" y="167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38" name="Text Placeholder 1"/>
            <p:cNvSpPr txBox="1">
              <a:spLocks/>
            </p:cNvSpPr>
            <p:nvPr/>
          </p:nvSpPr>
          <p:spPr>
            <a:xfrm>
              <a:off x="2334382" y="1592181"/>
              <a:ext cx="553213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@</a:t>
              </a:r>
              <a:r>
                <a:rPr lang="en-US" sz="2100" spc="-30" dirty="0" err="1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AlanEager</a:t>
              </a:r>
              <a:endParaRPr lang="en-US" sz="2100" dirty="0">
                <a:solidFill>
                  <a:srgbClr val="58595B"/>
                </a:solidFill>
                <a:latin typeface="+mj-lt"/>
              </a:endParaRPr>
            </a:p>
          </p:txBody>
        </p:sp>
        <p:sp>
          <p:nvSpPr>
            <p:cNvPr id="39" name="Text Placeholder 1"/>
            <p:cNvSpPr txBox="1">
              <a:spLocks/>
            </p:cNvSpPr>
            <p:nvPr/>
          </p:nvSpPr>
          <p:spPr>
            <a:xfrm>
              <a:off x="2334382" y="2471009"/>
              <a:ext cx="6137814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@</a:t>
              </a:r>
              <a:r>
                <a:rPr lang="en-US" sz="2100" spc="-30" dirty="0">
                  <a:solidFill>
                    <a:srgbClr val="58595B"/>
                  </a:solidFill>
                  <a:cs typeface="Arial" panose="020B0604020202020204" pitchFamily="34" charset="0"/>
                </a:rPr>
                <a:t>aeager67</a:t>
              </a:r>
              <a:endParaRPr lang="en-US" sz="2100" dirty="0">
                <a:solidFill>
                  <a:srgbClr val="58595B"/>
                </a:solidFill>
              </a:endParaRPr>
            </a:p>
            <a:p>
              <a:pPr marL="0" indent="0">
                <a:buNone/>
              </a:pPr>
              <a:endParaRPr lang="en-US" sz="2100" dirty="0">
                <a:solidFill>
                  <a:srgbClr val="58595B"/>
                </a:solidFill>
              </a:endParaRPr>
            </a:p>
          </p:txBody>
        </p:sp>
        <p:sp>
          <p:nvSpPr>
            <p:cNvPr id="40" name="Text Placeholder 1"/>
            <p:cNvSpPr txBox="1">
              <a:spLocks/>
            </p:cNvSpPr>
            <p:nvPr/>
          </p:nvSpPr>
          <p:spPr>
            <a:xfrm>
              <a:off x="2334383" y="3643764"/>
              <a:ext cx="772669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Facebook.com/</a:t>
              </a:r>
              <a:r>
                <a:rPr lang="en-US" sz="2100" spc="-30" dirty="0" err="1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alan.eager</a:t>
              </a:r>
              <a:endParaRPr lang="en-US" sz="2100" dirty="0">
                <a:solidFill>
                  <a:srgbClr val="58595B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24884" y="4587672"/>
              <a:ext cx="640934" cy="640692"/>
              <a:chOff x="1936696" y="1682097"/>
              <a:chExt cx="3791919" cy="3790478"/>
            </a:xfrm>
          </p:grpSpPr>
          <p:sp>
            <p:nvSpPr>
              <p:cNvPr id="15" name="Freeform 1"/>
              <p:cNvSpPr>
                <a:spLocks noChangeArrowheads="1"/>
              </p:cNvSpPr>
              <p:nvPr/>
            </p:nvSpPr>
            <p:spPr bwMode="auto">
              <a:xfrm>
                <a:off x="1936696" y="1682097"/>
                <a:ext cx="3791919" cy="3790478"/>
              </a:xfrm>
              <a:custGeom>
                <a:avLst/>
                <a:gdLst>
                  <a:gd name="T0" fmla="*/ 10744 w 11610"/>
                  <a:gd name="T1" fmla="*/ 0 h 11608"/>
                  <a:gd name="T2" fmla="*/ 10744 w 11610"/>
                  <a:gd name="T3" fmla="*/ 0 h 11608"/>
                  <a:gd name="T4" fmla="*/ 864 w 11610"/>
                  <a:gd name="T5" fmla="*/ 0 h 11608"/>
                  <a:gd name="T6" fmla="*/ 0 w 11610"/>
                  <a:gd name="T7" fmla="*/ 836 h 11608"/>
                  <a:gd name="T8" fmla="*/ 0 w 11610"/>
                  <a:gd name="T9" fmla="*/ 10772 h 11608"/>
                  <a:gd name="T10" fmla="*/ 864 w 11610"/>
                  <a:gd name="T11" fmla="*/ 11607 h 11608"/>
                  <a:gd name="T12" fmla="*/ 10744 w 11610"/>
                  <a:gd name="T13" fmla="*/ 11607 h 11608"/>
                  <a:gd name="T14" fmla="*/ 11609 w 11610"/>
                  <a:gd name="T15" fmla="*/ 10772 h 11608"/>
                  <a:gd name="T16" fmla="*/ 11609 w 11610"/>
                  <a:gd name="T17" fmla="*/ 836 h 11608"/>
                  <a:gd name="T18" fmla="*/ 10744 w 11610"/>
                  <a:gd name="T19" fmla="*/ 0 h 11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10" h="11608">
                    <a:moveTo>
                      <a:pt x="10744" y="0"/>
                    </a:moveTo>
                    <a:lnTo>
                      <a:pt x="10744" y="0"/>
                    </a:lnTo>
                    <a:cubicBezTo>
                      <a:pt x="864" y="0"/>
                      <a:pt x="864" y="0"/>
                      <a:pt x="864" y="0"/>
                    </a:cubicBezTo>
                    <a:cubicBezTo>
                      <a:pt x="403" y="0"/>
                      <a:pt x="0" y="375"/>
                      <a:pt x="0" y="836"/>
                    </a:cubicBezTo>
                    <a:cubicBezTo>
                      <a:pt x="0" y="10772"/>
                      <a:pt x="0" y="10772"/>
                      <a:pt x="0" y="10772"/>
                    </a:cubicBezTo>
                    <a:cubicBezTo>
                      <a:pt x="0" y="11233"/>
                      <a:pt x="403" y="11607"/>
                      <a:pt x="864" y="11607"/>
                    </a:cubicBezTo>
                    <a:cubicBezTo>
                      <a:pt x="10744" y="11607"/>
                      <a:pt x="10744" y="11607"/>
                      <a:pt x="10744" y="11607"/>
                    </a:cubicBezTo>
                    <a:cubicBezTo>
                      <a:pt x="11234" y="11607"/>
                      <a:pt x="11609" y="11233"/>
                      <a:pt x="11609" y="10772"/>
                    </a:cubicBezTo>
                    <a:cubicBezTo>
                      <a:pt x="11609" y="836"/>
                      <a:pt x="11609" y="836"/>
                      <a:pt x="11609" y="836"/>
                    </a:cubicBezTo>
                    <a:cubicBezTo>
                      <a:pt x="11609" y="375"/>
                      <a:pt x="11234" y="0"/>
                      <a:pt x="10744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16" name="Freeform 2"/>
              <p:cNvSpPr>
                <a:spLocks noChangeArrowheads="1"/>
              </p:cNvSpPr>
              <p:nvPr/>
            </p:nvSpPr>
            <p:spPr bwMode="auto">
              <a:xfrm>
                <a:off x="2453711" y="2209192"/>
                <a:ext cx="658149" cy="2708925"/>
              </a:xfrm>
              <a:custGeom>
                <a:avLst/>
                <a:gdLst>
                  <a:gd name="T0" fmla="*/ 143 w 2016"/>
                  <a:gd name="T1" fmla="*/ 2736 h 8295"/>
                  <a:gd name="T2" fmla="*/ 143 w 2016"/>
                  <a:gd name="T3" fmla="*/ 2736 h 8295"/>
                  <a:gd name="T4" fmla="*/ 1872 w 2016"/>
                  <a:gd name="T5" fmla="*/ 2736 h 8295"/>
                  <a:gd name="T6" fmla="*/ 1872 w 2016"/>
                  <a:gd name="T7" fmla="*/ 8294 h 8295"/>
                  <a:gd name="T8" fmla="*/ 143 w 2016"/>
                  <a:gd name="T9" fmla="*/ 8294 h 8295"/>
                  <a:gd name="T10" fmla="*/ 143 w 2016"/>
                  <a:gd name="T11" fmla="*/ 2736 h 8295"/>
                  <a:gd name="T12" fmla="*/ 1007 w 2016"/>
                  <a:gd name="T13" fmla="*/ 0 h 8295"/>
                  <a:gd name="T14" fmla="*/ 1007 w 2016"/>
                  <a:gd name="T15" fmla="*/ 0 h 8295"/>
                  <a:gd name="T16" fmla="*/ 2015 w 2016"/>
                  <a:gd name="T17" fmla="*/ 979 h 8295"/>
                  <a:gd name="T18" fmla="*/ 1007 w 2016"/>
                  <a:gd name="T19" fmla="*/ 1987 h 8295"/>
                  <a:gd name="T20" fmla="*/ 0 w 2016"/>
                  <a:gd name="T21" fmla="*/ 979 h 8295"/>
                  <a:gd name="T22" fmla="*/ 1007 w 2016"/>
                  <a:gd name="T23" fmla="*/ 0 h 8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6" h="8295">
                    <a:moveTo>
                      <a:pt x="143" y="2736"/>
                    </a:moveTo>
                    <a:lnTo>
                      <a:pt x="143" y="2736"/>
                    </a:lnTo>
                    <a:cubicBezTo>
                      <a:pt x="1872" y="2736"/>
                      <a:pt x="1872" y="2736"/>
                      <a:pt x="1872" y="2736"/>
                    </a:cubicBezTo>
                    <a:cubicBezTo>
                      <a:pt x="1872" y="8294"/>
                      <a:pt x="1872" y="8294"/>
                      <a:pt x="1872" y="8294"/>
                    </a:cubicBezTo>
                    <a:cubicBezTo>
                      <a:pt x="143" y="8294"/>
                      <a:pt x="143" y="8294"/>
                      <a:pt x="143" y="8294"/>
                    </a:cubicBezTo>
                    <a:lnTo>
                      <a:pt x="143" y="2736"/>
                    </a:lnTo>
                    <a:close/>
                    <a:moveTo>
                      <a:pt x="1007" y="0"/>
                    </a:moveTo>
                    <a:lnTo>
                      <a:pt x="1007" y="0"/>
                    </a:lnTo>
                    <a:cubicBezTo>
                      <a:pt x="1555" y="0"/>
                      <a:pt x="2015" y="431"/>
                      <a:pt x="2015" y="979"/>
                    </a:cubicBezTo>
                    <a:cubicBezTo>
                      <a:pt x="2015" y="1555"/>
                      <a:pt x="1555" y="1987"/>
                      <a:pt x="1007" y="1987"/>
                    </a:cubicBezTo>
                    <a:cubicBezTo>
                      <a:pt x="460" y="1987"/>
                      <a:pt x="0" y="1555"/>
                      <a:pt x="0" y="979"/>
                    </a:cubicBezTo>
                    <a:cubicBezTo>
                      <a:pt x="0" y="431"/>
                      <a:pt x="460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/>
            </p:nvSpPr>
            <p:spPr bwMode="auto">
              <a:xfrm>
                <a:off x="3412852" y="3064643"/>
                <a:ext cx="1759865" cy="1853475"/>
              </a:xfrm>
              <a:custGeom>
                <a:avLst/>
                <a:gdLst>
                  <a:gd name="T0" fmla="*/ 0 w 5388"/>
                  <a:gd name="T1" fmla="*/ 116 h 5675"/>
                  <a:gd name="T2" fmla="*/ 0 w 5388"/>
                  <a:gd name="T3" fmla="*/ 116 h 5675"/>
                  <a:gd name="T4" fmla="*/ 1671 w 5388"/>
                  <a:gd name="T5" fmla="*/ 116 h 5675"/>
                  <a:gd name="T6" fmla="*/ 1671 w 5388"/>
                  <a:gd name="T7" fmla="*/ 894 h 5675"/>
                  <a:gd name="T8" fmla="*/ 1671 w 5388"/>
                  <a:gd name="T9" fmla="*/ 894 h 5675"/>
                  <a:gd name="T10" fmla="*/ 3313 w 5388"/>
                  <a:gd name="T11" fmla="*/ 0 h 5675"/>
                  <a:gd name="T12" fmla="*/ 5387 w 5388"/>
                  <a:gd name="T13" fmla="*/ 2621 h 5675"/>
                  <a:gd name="T14" fmla="*/ 5387 w 5388"/>
                  <a:gd name="T15" fmla="*/ 5674 h 5675"/>
                  <a:gd name="T16" fmla="*/ 3659 w 5388"/>
                  <a:gd name="T17" fmla="*/ 5674 h 5675"/>
                  <a:gd name="T18" fmla="*/ 3659 w 5388"/>
                  <a:gd name="T19" fmla="*/ 2966 h 5675"/>
                  <a:gd name="T20" fmla="*/ 2766 w 5388"/>
                  <a:gd name="T21" fmla="*/ 1498 h 5675"/>
                  <a:gd name="T22" fmla="*/ 1729 w 5388"/>
                  <a:gd name="T23" fmla="*/ 2909 h 5675"/>
                  <a:gd name="T24" fmla="*/ 1729 w 5388"/>
                  <a:gd name="T25" fmla="*/ 5674 h 5675"/>
                  <a:gd name="T26" fmla="*/ 0 w 5388"/>
                  <a:gd name="T27" fmla="*/ 5674 h 5675"/>
                  <a:gd name="T28" fmla="*/ 0 w 5388"/>
                  <a:gd name="T29" fmla="*/ 116 h 5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88" h="5675">
                    <a:moveTo>
                      <a:pt x="0" y="116"/>
                    </a:moveTo>
                    <a:lnTo>
                      <a:pt x="0" y="116"/>
                    </a:lnTo>
                    <a:cubicBezTo>
                      <a:pt x="1671" y="116"/>
                      <a:pt x="1671" y="116"/>
                      <a:pt x="1671" y="116"/>
                    </a:cubicBezTo>
                    <a:cubicBezTo>
                      <a:pt x="1671" y="894"/>
                      <a:pt x="1671" y="894"/>
                      <a:pt x="1671" y="894"/>
                    </a:cubicBezTo>
                    <a:lnTo>
                      <a:pt x="1671" y="894"/>
                    </a:lnTo>
                    <a:cubicBezTo>
                      <a:pt x="1902" y="461"/>
                      <a:pt x="2478" y="0"/>
                      <a:pt x="3313" y="0"/>
                    </a:cubicBezTo>
                    <a:cubicBezTo>
                      <a:pt x="5041" y="0"/>
                      <a:pt x="5387" y="1124"/>
                      <a:pt x="5387" y="2621"/>
                    </a:cubicBezTo>
                    <a:cubicBezTo>
                      <a:pt x="5387" y="5674"/>
                      <a:pt x="5387" y="5674"/>
                      <a:pt x="5387" y="5674"/>
                    </a:cubicBezTo>
                    <a:cubicBezTo>
                      <a:pt x="3659" y="5674"/>
                      <a:pt x="3659" y="5674"/>
                      <a:pt x="3659" y="5674"/>
                    </a:cubicBezTo>
                    <a:cubicBezTo>
                      <a:pt x="3659" y="2966"/>
                      <a:pt x="3659" y="2966"/>
                      <a:pt x="3659" y="2966"/>
                    </a:cubicBezTo>
                    <a:cubicBezTo>
                      <a:pt x="3659" y="2333"/>
                      <a:pt x="3630" y="1498"/>
                      <a:pt x="2766" y="1498"/>
                    </a:cubicBezTo>
                    <a:cubicBezTo>
                      <a:pt x="1872" y="1498"/>
                      <a:pt x="1729" y="2189"/>
                      <a:pt x="1729" y="2909"/>
                    </a:cubicBezTo>
                    <a:cubicBezTo>
                      <a:pt x="1729" y="5674"/>
                      <a:pt x="1729" y="5674"/>
                      <a:pt x="1729" y="5674"/>
                    </a:cubicBezTo>
                    <a:cubicBezTo>
                      <a:pt x="0" y="5674"/>
                      <a:pt x="0" y="5674"/>
                      <a:pt x="0" y="5674"/>
                    </a:cubicBezTo>
                    <a:lnTo>
                      <a:pt x="0" y="11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18" name="Text Placeholder 1"/>
            <p:cNvSpPr txBox="1">
              <a:spLocks/>
            </p:cNvSpPr>
            <p:nvPr/>
          </p:nvSpPr>
          <p:spPr>
            <a:xfrm>
              <a:off x="2334382" y="4635382"/>
              <a:ext cx="772669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https://www.linkedin.com/in/alaneager</a:t>
              </a:r>
              <a:endParaRPr lang="en-US" sz="2100" dirty="0">
                <a:solidFill>
                  <a:srgbClr val="58595B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60535" y="266874"/>
            <a:ext cx="4900781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Social Goodness</a:t>
            </a:r>
            <a:endParaRPr lang="en-US" sz="3000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233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1" y="8713"/>
            <a:ext cx="9141618" cy="5142161"/>
          </a:xfrm>
          <a:prstGeom prst="rect">
            <a:avLst/>
          </a:prstGeom>
        </p:spPr>
      </p:pic>
      <p:pic>
        <p:nvPicPr>
          <p:cNvPr id="1689" name="green m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" y="2565"/>
            <a:ext cx="9141618" cy="5142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0" b="61342"/>
          <a:stretch/>
        </p:blipFill>
        <p:spPr>
          <a:xfrm rot="2700000">
            <a:off x="7906423" y="4677391"/>
            <a:ext cx="999980" cy="9803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4368" y="2111980"/>
            <a:ext cx="3942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481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478713" y="2076160"/>
            <a:ext cx="3085200" cy="202028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3797466" y="2078016"/>
            <a:ext cx="1572768" cy="203498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5526424" y="2076159"/>
            <a:ext cx="3002904" cy="202028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20" name="Picture 4" descr="http://www.clipartbest.com/cliparts/eTM/dXy/eTMdXyqxc.png"/>
          <p:cNvPicPr>
            <a:picLocks noChangeAspect="1" noChangeArrowheads="1"/>
          </p:cNvPicPr>
          <p:nvPr/>
        </p:nvPicPr>
        <p:blipFill rotWithShape="1">
          <a:blip r:embed="rId2">
            <a:duotone>
              <a:srgbClr val="29568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7" r="33551"/>
          <a:stretch/>
        </p:blipFill>
        <p:spPr bwMode="auto">
          <a:xfrm>
            <a:off x="2579897" y="2076160"/>
            <a:ext cx="987554" cy="8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peopl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rgbClr val="29568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7" b="28978"/>
          <a:stretch/>
        </p:blipFill>
        <p:spPr bwMode="auto">
          <a:xfrm>
            <a:off x="3769222" y="3472561"/>
            <a:ext cx="1476847" cy="67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29568F">
                <a:shade val="45000"/>
                <a:satMod val="135000"/>
              </a:srgbClr>
              <a:prstClr val="white"/>
            </a:duotone>
          </a:blip>
          <a:srcRect l="-1700" t="1" r="1" b="2317"/>
          <a:stretch/>
        </p:blipFill>
        <p:spPr>
          <a:xfrm>
            <a:off x="7557020" y="3189682"/>
            <a:ext cx="997554" cy="823025"/>
          </a:xfrm>
          <a:prstGeom prst="rect">
            <a:avLst/>
          </a:prstGeom>
          <a:ln>
            <a:noFill/>
          </a:ln>
        </p:spPr>
      </p:pic>
      <p:sp>
        <p:nvSpPr>
          <p:cNvPr id="23" name="TextBox 22"/>
          <p:cNvSpPr txBox="1">
            <a:spLocks noChangeAspect="1"/>
          </p:cNvSpPr>
          <p:nvPr/>
        </p:nvSpPr>
        <p:spPr>
          <a:xfrm>
            <a:off x="474000" y="2061732"/>
            <a:ext cx="1892003" cy="238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OFFICES &amp; STAFF</a:t>
            </a: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3790995" y="2046944"/>
            <a:ext cx="1476847" cy="238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MEMBERSHIP</a:t>
            </a:r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6378403" y="2064025"/>
            <a:ext cx="2074266" cy="238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PROJECTS</a:t>
            </a:r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777849" y="2639825"/>
            <a:ext cx="2339761" cy="845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80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offices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100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countries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6,200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staff</a:t>
            </a:r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5644380" y="2285453"/>
            <a:ext cx="2766992" cy="845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13,000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projects since 1961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2,000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current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projects in 100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countries</a:t>
            </a: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3878651" y="2708227"/>
            <a:ext cx="1622527" cy="845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5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million+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87" y="103453"/>
            <a:ext cx="1147923" cy="14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77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Blackbaud</a:t>
            </a:r>
            <a:r>
              <a:rPr lang="en-US" dirty="0">
                <a:solidFill>
                  <a:schemeClr val="tx1"/>
                </a:solidFill>
              </a:rPr>
              <a:t> CRM Implementation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33525" y="1088253"/>
            <a:ext cx="5435446" cy="268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Selected to replace Team Approach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Used SAS to email reports and publish to Web Reports Studio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All reports run from daily replication of production database</a:t>
            </a: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Primary goals: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Improve high-touch prospect management – individuals, foundations, corporations as well as policy and government affairs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Facilitate better integration with online fundraising  -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Luminate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Online and custom online giving center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8445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Reporting Principles </a:t>
            </a:r>
          </a:p>
        </p:txBody>
      </p:sp>
    </p:spTree>
    <p:extLst>
      <p:ext uri="{BB962C8B-B14F-4D97-AF65-F5344CB8AC3E}">
        <p14:creationId xmlns:p14="http://schemas.microsoft.com/office/powerpoint/2010/main" val="190907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Reporting Principles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17094" y="844125"/>
            <a:ext cx="6568256" cy="383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All the information in the “right” place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Reporting pages for each team</a:t>
            </a:r>
          </a:p>
          <a:p>
            <a:pPr lvl="2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All reports for the team are on the team reporting page, so common reports are referenced from multiple pages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Reports in their “natural” places using alter existing pages</a:t>
            </a:r>
          </a:p>
          <a:p>
            <a:pPr lvl="2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Constituents, opportunities, events, campaigns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Reports integrate with the system &amp; facilitate business processes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Expand the system via custom specs, avoid SSRS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 links to ease system navigation and promote use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 actions to facilitate business processes and to make data correction easy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UIWidget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links to integrate summary and detail views of the data  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0139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Implementation Approach</a:t>
            </a:r>
          </a:p>
        </p:txBody>
      </p:sp>
    </p:spTree>
    <p:extLst>
      <p:ext uri="{BB962C8B-B14F-4D97-AF65-F5344CB8AC3E}">
        <p14:creationId xmlns:p14="http://schemas.microsoft.com/office/powerpoint/2010/main" val="22411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dient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Duarte_2013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25049</TotalTime>
  <Words>738</Words>
  <Application>Microsoft Office PowerPoint</Application>
  <PresentationFormat>On-screen Show (16:9)</PresentationFormat>
  <Paragraphs>191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 Narrow</vt:lpstr>
      <vt:lpstr>Calibri</vt:lpstr>
      <vt:lpstr>Consolas</vt:lpstr>
      <vt:lpstr>Franklin Gothic Book</vt:lpstr>
      <vt:lpstr>HelveticaNeueLT Std Med Cn</vt:lpstr>
      <vt:lpstr>Lucida Grande</vt:lpstr>
      <vt:lpstr>Gradient</vt:lpstr>
      <vt:lpstr>PowerPoint Presentation</vt:lpstr>
      <vt:lpstr>PowerPoint Presentation</vt:lpstr>
      <vt:lpstr>Agenda</vt:lpstr>
      <vt:lpstr>PowerPoint Presentation</vt:lpstr>
      <vt:lpstr>About</vt:lpstr>
      <vt:lpstr>Blackbaud CRM Implementation</vt:lpstr>
      <vt:lpstr>PowerPoint Presentation</vt:lpstr>
      <vt:lpstr>Reporting Principles</vt:lpstr>
      <vt:lpstr>PowerPoint Presentation</vt:lpstr>
      <vt:lpstr>Team Pages</vt:lpstr>
      <vt:lpstr>Reports/Lists on Existing Pages</vt:lpstr>
      <vt:lpstr>Links, actions and list builders</vt:lpstr>
      <vt:lpstr>Summary to detail</vt:lpstr>
      <vt:lpstr>Implementation Organization</vt:lpstr>
      <vt:lpstr>PowerPoint Presentation</vt:lpstr>
      <vt:lpstr>Data Integration</vt:lpstr>
      <vt:lpstr>Deployment</vt:lpstr>
      <vt:lpstr>PowerPoint Presentation</vt:lpstr>
      <vt:lpstr>Summary &amp; Next Steps</vt:lpstr>
      <vt:lpstr>PowerPoint Presentation</vt:lpstr>
      <vt:lpstr>DESIGN PROCESSES</vt:lpstr>
      <vt:lpstr>REVIEW PROCESSES</vt:lpstr>
      <vt:lpstr>Sprint Planning &amp; Issue Management</vt:lpstr>
      <vt:lpstr>PowerPoint Presentation</vt:lpstr>
      <vt:lpstr>PowerPoint Presentation</vt:lpstr>
      <vt:lpstr>PowerPoint Presentation</vt:lpstr>
      <vt:lpstr>MULTI-SOURCE SSIS CONFIGURATIONS</vt:lpstr>
      <vt:lpstr>MULTI-SOURCE SSIS CONFIGURATIONS</vt:lpstr>
      <vt:lpstr>MULTI-SOURCES in BBCRM</vt:lpstr>
      <vt:lpstr>PowerPoint Presentation</vt:lpstr>
      <vt:lpstr>PowerPoint Presentation</vt:lpstr>
      <vt:lpstr>Code Generation/Automation</vt:lpstr>
      <vt:lpstr>PowerPoint Presentation</vt:lpstr>
      <vt:lpstr>PowerPoint Presentation</vt:lpstr>
      <vt:lpstr>ETL QA PROCESS</vt:lpstr>
      <vt:lpstr>ETL QA PROCESS</vt:lpstr>
      <vt:lpstr>PowerPoint Presentation</vt:lpstr>
      <vt:lpstr>MANAGING ETL PROCESSES</vt:lpstr>
      <vt:lpstr>ETL PROCESS AS A Global Change Spec</vt:lpstr>
      <vt:lpstr>Global Change Spec</vt:lpstr>
      <vt:lpstr>Global Changes in ADMIN</vt:lpstr>
      <vt:lpstr>EDIT SQL AGENT JOB</vt:lpstr>
      <vt:lpstr>Record Operation Spec</vt:lpstr>
      <vt:lpstr>To Summarize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 Inc.</dc:creator>
  <cp:lastModifiedBy>Kathy Wilkes</cp:lastModifiedBy>
  <cp:revision>2104</cp:revision>
  <cp:lastPrinted>2017-06-26T18:03:56Z</cp:lastPrinted>
  <dcterms:created xsi:type="dcterms:W3CDTF">2013-07-10T17:36:12Z</dcterms:created>
  <dcterms:modified xsi:type="dcterms:W3CDTF">2017-06-30T14:40:08Z</dcterms:modified>
</cp:coreProperties>
</file>